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69" r:id="rId5"/>
    <p:sldId id="259" r:id="rId6"/>
    <p:sldId id="270" r:id="rId7"/>
    <p:sldId id="260" r:id="rId8"/>
    <p:sldId id="271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CC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3" autoAdjust="0"/>
    <p:restoredTop sz="94660"/>
  </p:normalViewPr>
  <p:slideViewPr>
    <p:cSldViewPr snapToGrid="0">
      <p:cViewPr>
        <p:scale>
          <a:sx n="71" d="100"/>
          <a:sy n="71" d="100"/>
        </p:scale>
        <p:origin x="408" y="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PT" sz="2000" dirty="0"/>
              <a:t>IDADE MÉDIA DE INICIO DA ATIVIDADE SEXUAL EM PORTUGAL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1980 (?)</c:v>
                </c:pt>
              </c:strCache>
            </c:strRef>
          </c:tx>
          <c:spPr>
            <a:solidFill>
              <a:srgbClr val="FFC000"/>
            </a:solidFill>
            <a:ln w="381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4008290260598319E-3"/>
                  <c:y val="7.77415219305044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9F-40D8-AFBD-7F5EF258584B}"/>
                </c:ext>
              </c:extLst>
            </c:dLbl>
            <c:dLbl>
              <c:idx val="1"/>
              <c:layout>
                <c:manualLayout>
                  <c:x val="-4.2024870781794954E-3"/>
                  <c:y val="8.82471330021942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9F-40D8-AFBD-7F5EF25858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Homens</c:v>
                </c:pt>
                <c:pt idx="1">
                  <c:v>Mulheres</c:v>
                </c:pt>
              </c:strCache>
            </c:strRef>
          </c:cat>
          <c:val>
            <c:numRef>
              <c:f>Folha1!$B$2:$B$3</c:f>
              <c:numCache>
                <c:formatCode>General</c:formatCode>
                <c:ptCount val="2"/>
                <c:pt idx="0">
                  <c:v>17.3</c:v>
                </c:pt>
                <c:pt idx="1">
                  <c:v>21.2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9F-40D8-AFBD-7F5EF258584B}"/>
            </c:ext>
          </c:extLst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2008 (?)</c:v>
                </c:pt>
              </c:strCache>
            </c:strRef>
          </c:tx>
          <c:spPr>
            <a:solidFill>
              <a:schemeClr val="accent2"/>
            </a:solidFill>
            <a:ln w="38100"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2.8016580521197151E-3"/>
                  <c:y val="9.2449377430870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9F-40D8-AFBD-7F5EF258584B}"/>
                </c:ext>
              </c:extLst>
            </c:dLbl>
            <c:dLbl>
              <c:idx val="1"/>
              <c:layout>
                <c:manualLayout>
                  <c:x val="-2.8016580521196639E-3"/>
                  <c:y val="8.61460107878563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9F-40D8-AFBD-7F5EF25858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Homens</c:v>
                </c:pt>
                <c:pt idx="1">
                  <c:v>Mulheres</c:v>
                </c:pt>
              </c:strCache>
            </c:strRef>
          </c:cat>
          <c:val>
            <c:numRef>
              <c:f>Folha1!$C$2:$C$3</c:f>
              <c:numCache>
                <c:formatCode>General</c:formatCode>
                <c:ptCount val="2"/>
                <c:pt idx="0">
                  <c:v>16.5</c:v>
                </c:pt>
                <c:pt idx="1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99F-40D8-AFBD-7F5EF2585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1461632"/>
        <c:axId val="171462024"/>
        <c:axId val="0"/>
      </c:bar3DChart>
      <c:catAx>
        <c:axId val="17146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71462024"/>
        <c:crosses val="autoZero"/>
        <c:auto val="1"/>
        <c:lblAlgn val="ctr"/>
        <c:lblOffset val="100"/>
        <c:noMultiLvlLbl val="0"/>
      </c:catAx>
      <c:valAx>
        <c:axId val="171462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71461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P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Idade da primeira relação sexual em </a:t>
            </a:r>
            <a:r>
              <a:rPr lang="pt-PT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portugal</a:t>
            </a:r>
            <a:endParaRPr lang="pt-P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&lt;=10 anos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4322751209022492E-17"/>
                  <c:y val="1.4062499134934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5AE-4A0C-96BD-F8D307CDC49B}"/>
                </c:ext>
              </c:extLst>
            </c:dLbl>
            <c:dLbl>
              <c:idx val="1"/>
              <c:layout>
                <c:manualLayout>
                  <c:x val="1.2499999999999886E-2"/>
                  <c:y val="7.03124956746742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5AE-4A0C-96BD-F8D307CDC4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Homem</c:v>
                </c:pt>
                <c:pt idx="1">
                  <c:v>Mulher</c:v>
                </c:pt>
              </c:strCache>
            </c:strRef>
          </c:cat>
          <c:val>
            <c:numRef>
              <c:f>Folha1!$B$2:$B$3</c:f>
              <c:numCache>
                <c:formatCode>0.0%</c:formatCode>
                <c:ptCount val="2"/>
                <c:pt idx="0">
                  <c:v>1.6E-2</c:v>
                </c:pt>
                <c:pt idx="1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AE-4A0C-96BD-F8D307CDC49B}"/>
            </c:ext>
          </c:extLst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12-13 anos</c:v>
                </c:pt>
              </c:strCache>
            </c:strRef>
          </c:tx>
          <c:spPr>
            <a:gradFill>
              <a:gsLst>
                <a:gs pos="100000">
                  <a:schemeClr val="accent2">
                    <a:alpha val="0"/>
                  </a:schemeClr>
                </a:gs>
                <a:gs pos="50000">
                  <a:schemeClr val="accent2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2.8124998269869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5AE-4A0C-96BD-F8D307CDC49B}"/>
                </c:ext>
              </c:extLst>
            </c:dLbl>
            <c:dLbl>
              <c:idx val="1"/>
              <c:layout>
                <c:manualLayout>
                  <c:x val="7.8125E-3"/>
                  <c:y val="1.6406248990757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5AE-4A0C-96BD-F8D307CDC4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Homem</c:v>
                </c:pt>
                <c:pt idx="1">
                  <c:v>Mulher</c:v>
                </c:pt>
              </c:strCache>
            </c:strRef>
          </c:cat>
          <c:val>
            <c:numRef>
              <c:f>Folha1!$C$2:$C$3</c:f>
              <c:numCache>
                <c:formatCode>0.0%</c:formatCode>
                <c:ptCount val="2"/>
                <c:pt idx="0">
                  <c:v>0.05</c:v>
                </c:pt>
                <c:pt idx="1">
                  <c:v>2.1000000000000001E-2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5AE-4A0C-96BD-F8D307CDC49B}"/>
            </c:ext>
          </c:extLst>
        </c:ser>
        <c:ser>
          <c:idx val="2"/>
          <c:order val="2"/>
          <c:tx>
            <c:strRef>
              <c:f>Folha1!$D$1</c:f>
              <c:strCache>
                <c:ptCount val="1"/>
                <c:pt idx="0">
                  <c:v>14-15 anos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5625000000000001E-3"/>
                  <c:y val="6.56249959630292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5AE-4A0C-96BD-F8D307CDC49B}"/>
                </c:ext>
              </c:extLst>
            </c:dLbl>
            <c:dLbl>
              <c:idx val="1"/>
              <c:layout>
                <c:manualLayout>
                  <c:x val="0"/>
                  <c:y val="6.09374962513844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5AE-4A0C-96BD-F8D307CDC4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Homem</c:v>
                </c:pt>
                <c:pt idx="1">
                  <c:v>Mulher</c:v>
                </c:pt>
              </c:strCache>
            </c:strRef>
          </c:cat>
          <c:val>
            <c:numRef>
              <c:f>Folha1!$D$2:$D$3</c:f>
              <c:numCache>
                <c:formatCode>0.0%</c:formatCode>
                <c:ptCount val="2"/>
                <c:pt idx="0">
                  <c:v>0.214</c:v>
                </c:pt>
                <c:pt idx="1">
                  <c:v>0.152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5AE-4A0C-96BD-F8D307CDC49B}"/>
            </c:ext>
          </c:extLst>
        </c:ser>
        <c:ser>
          <c:idx val="3"/>
          <c:order val="3"/>
          <c:tx>
            <c:strRef>
              <c:f>Folha1!$E$1</c:f>
              <c:strCache>
                <c:ptCount val="1"/>
                <c:pt idx="0">
                  <c:v>&gt;=16 anos</c:v>
                </c:pt>
              </c:strCache>
            </c:strRef>
          </c:tx>
          <c:spPr>
            <a:gradFill>
              <a:gsLst>
                <a:gs pos="100000">
                  <a:schemeClr val="accent4">
                    <a:alpha val="0"/>
                  </a:schemeClr>
                </a:gs>
                <a:gs pos="50000">
                  <a:schemeClr val="accent4"/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5625000000000001E-3"/>
                  <c:y val="7.03124956746741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5AE-4A0C-96BD-F8D307CDC49B}"/>
                </c:ext>
              </c:extLst>
            </c:dLbl>
            <c:dLbl>
              <c:idx val="1"/>
              <c:layout>
                <c:manualLayout>
                  <c:x val="-1.5625000000001146E-3"/>
                  <c:y val="6.796874581885180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PT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5AE-4A0C-96BD-F8D307CDC49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Folha1!$A$2:$A$3</c:f>
              <c:strCache>
                <c:ptCount val="2"/>
                <c:pt idx="0">
                  <c:v>Homem</c:v>
                </c:pt>
                <c:pt idx="1">
                  <c:v>Mulher</c:v>
                </c:pt>
              </c:strCache>
            </c:strRef>
          </c:cat>
          <c:val>
            <c:numRef>
              <c:f>Folha1!$E$2:$E$3</c:f>
              <c:numCache>
                <c:formatCode>0.0%</c:formatCode>
                <c:ptCount val="2"/>
                <c:pt idx="0">
                  <c:v>0.72</c:v>
                </c:pt>
                <c:pt idx="1">
                  <c:v>0.82499999999999996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5AE-4A0C-96BD-F8D307CDC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box"/>
        <c:axId val="87817096"/>
        <c:axId val="87817488"/>
        <c:axId val="0"/>
      </c:bar3DChart>
      <c:catAx>
        <c:axId val="87817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87817488"/>
        <c:crosses val="autoZero"/>
        <c:auto val="1"/>
        <c:lblAlgn val="ctr"/>
        <c:lblOffset val="100"/>
        <c:noMultiLvlLbl val="0"/>
      </c:catAx>
      <c:valAx>
        <c:axId val="87817488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8781709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P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TAXA</a:t>
            </a:r>
            <a:r>
              <a:rPr lang="pt-PT" b="1" baseline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INCIDÊNCIA DE GRAVIDEZ NA ADOLESCÊNCIA</a:t>
            </a:r>
          </a:p>
          <a:p>
            <a:pPr>
              <a:defRPr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pPr>
            <a:r>
              <a:rPr lang="pt-PT" b="1" baseline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EUROPA (2010)</a:t>
            </a:r>
            <a:endParaRPr lang="pt-PT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pt-PT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Folha1!$B$1</c:f>
              <c:strCache>
                <c:ptCount val="1"/>
                <c:pt idx="0">
                  <c:v>Taxa de nascimentos (‰)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shade val="30000"/>
                    <a:satMod val="115000"/>
                    <a:alpha val="50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c:spPr>
          <c:cat>
            <c:strRef>
              <c:f>Folha1!$A$2:$A$14</c:f>
              <c:strCache>
                <c:ptCount val="13"/>
                <c:pt idx="0">
                  <c:v>Suíça</c:v>
                </c:pt>
                <c:pt idx="1">
                  <c:v>Suécia</c:v>
                </c:pt>
                <c:pt idx="2">
                  <c:v>Itália</c:v>
                </c:pt>
                <c:pt idx="3">
                  <c:v>Espanha</c:v>
                </c:pt>
                <c:pt idx="4">
                  <c:v>Dinamarca</c:v>
                </c:pt>
                <c:pt idx="5">
                  <c:v>França</c:v>
                </c:pt>
                <c:pt idx="6">
                  <c:v>Grécia</c:v>
                </c:pt>
                <c:pt idx="7">
                  <c:v>Alemanha</c:v>
                </c:pt>
                <c:pt idx="8">
                  <c:v>Irlanda</c:v>
                </c:pt>
                <c:pt idx="9">
                  <c:v>Polónia</c:v>
                </c:pt>
                <c:pt idx="10">
                  <c:v>Portugal</c:v>
                </c:pt>
                <c:pt idx="11">
                  <c:v>Hungria</c:v>
                </c:pt>
                <c:pt idx="12">
                  <c:v>Reino Unido</c:v>
                </c:pt>
              </c:strCache>
            </c:strRef>
          </c:cat>
          <c:val>
            <c:numRef>
              <c:f>Folha1!$B$2:$B$14</c:f>
              <c:numCache>
                <c:formatCode>General</c:formatCode>
                <c:ptCount val="13"/>
                <c:pt idx="0">
                  <c:v>5.5</c:v>
                </c:pt>
                <c:pt idx="1">
                  <c:v>6.5</c:v>
                </c:pt>
                <c:pt idx="2">
                  <c:v>6.6</c:v>
                </c:pt>
                <c:pt idx="3">
                  <c:v>7.9</c:v>
                </c:pt>
                <c:pt idx="4">
                  <c:v>8.1</c:v>
                </c:pt>
                <c:pt idx="5">
                  <c:v>9.3000000000000007</c:v>
                </c:pt>
                <c:pt idx="6">
                  <c:v>11.8</c:v>
                </c:pt>
                <c:pt idx="7">
                  <c:v>13.1</c:v>
                </c:pt>
                <c:pt idx="8">
                  <c:v>18.7</c:v>
                </c:pt>
                <c:pt idx="9">
                  <c:v>18.7</c:v>
                </c:pt>
                <c:pt idx="10">
                  <c:v>34.4</c:v>
                </c:pt>
                <c:pt idx="11">
                  <c:v>26.5</c:v>
                </c:pt>
                <c:pt idx="12">
                  <c:v>30.8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CE-436F-86C7-22BEDCEB217A}"/>
            </c:ext>
          </c:extLst>
        </c:ser>
        <c:ser>
          <c:idx val="1"/>
          <c:order val="1"/>
          <c:tx>
            <c:strRef>
              <c:f>Folha1!$C$1</c:f>
              <c:strCache>
                <c:ptCount val="1"/>
                <c:pt idx="0">
                  <c:v>Taxa de abortos (‰)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Folha1!$A$2:$A$14</c:f>
              <c:strCache>
                <c:ptCount val="13"/>
                <c:pt idx="0">
                  <c:v>Suíça</c:v>
                </c:pt>
                <c:pt idx="1">
                  <c:v>Suécia</c:v>
                </c:pt>
                <c:pt idx="2">
                  <c:v>Itália</c:v>
                </c:pt>
                <c:pt idx="3">
                  <c:v>Espanha</c:v>
                </c:pt>
                <c:pt idx="4">
                  <c:v>Dinamarca</c:v>
                </c:pt>
                <c:pt idx="5">
                  <c:v>França</c:v>
                </c:pt>
                <c:pt idx="6">
                  <c:v>Grécia</c:v>
                </c:pt>
                <c:pt idx="7">
                  <c:v>Alemanha</c:v>
                </c:pt>
                <c:pt idx="8">
                  <c:v>Irlanda</c:v>
                </c:pt>
                <c:pt idx="9">
                  <c:v>Polónia</c:v>
                </c:pt>
                <c:pt idx="10">
                  <c:v>Portugal</c:v>
                </c:pt>
                <c:pt idx="11">
                  <c:v>Hungria</c:v>
                </c:pt>
                <c:pt idx="12">
                  <c:v>Reino Unido</c:v>
                </c:pt>
              </c:strCache>
            </c:strRef>
          </c:cat>
          <c:val>
            <c:numRef>
              <c:f>Folha1!$C$2:$C$14</c:f>
              <c:numCache>
                <c:formatCode>General</c:formatCode>
                <c:ptCount val="13"/>
                <c:pt idx="0">
                  <c:v>0</c:v>
                </c:pt>
                <c:pt idx="1">
                  <c:v>17.7</c:v>
                </c:pt>
                <c:pt idx="2">
                  <c:v>6.7</c:v>
                </c:pt>
                <c:pt idx="3">
                  <c:v>4.9000000000000004</c:v>
                </c:pt>
                <c:pt idx="4">
                  <c:v>15.4</c:v>
                </c:pt>
                <c:pt idx="5">
                  <c:v>13.2</c:v>
                </c:pt>
                <c:pt idx="6">
                  <c:v>1.3</c:v>
                </c:pt>
                <c:pt idx="7">
                  <c:v>5.3</c:v>
                </c:pt>
                <c:pt idx="8">
                  <c:v>0</c:v>
                </c:pt>
                <c:pt idx="9">
                  <c:v>0</c:v>
                </c:pt>
                <c:pt idx="10">
                  <c:v>55.6</c:v>
                </c:pt>
                <c:pt idx="11">
                  <c:v>30.2</c:v>
                </c:pt>
                <c:pt idx="12">
                  <c:v>21.3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CE-436F-86C7-22BEDCEB2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3125232"/>
        <c:axId val="173125624"/>
      </c:areaChart>
      <c:barChart>
        <c:barDir val="col"/>
        <c:grouping val="clustered"/>
        <c:varyColors val="0"/>
        <c:ser>
          <c:idx val="2"/>
          <c:order val="2"/>
          <c:tx>
            <c:strRef>
              <c:f>Folha1!$D$1</c:f>
              <c:strCache>
                <c:ptCount val="1"/>
                <c:pt idx="0">
                  <c:v>% de mães adolescentes casadas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Folha1!$A$2:$A$14</c:f>
              <c:strCache>
                <c:ptCount val="13"/>
                <c:pt idx="0">
                  <c:v>Suíça</c:v>
                </c:pt>
                <c:pt idx="1">
                  <c:v>Suécia</c:v>
                </c:pt>
                <c:pt idx="2">
                  <c:v>Itália</c:v>
                </c:pt>
                <c:pt idx="3">
                  <c:v>Espanha</c:v>
                </c:pt>
                <c:pt idx="4">
                  <c:v>Dinamarca</c:v>
                </c:pt>
                <c:pt idx="5">
                  <c:v>França</c:v>
                </c:pt>
                <c:pt idx="6">
                  <c:v>Grécia</c:v>
                </c:pt>
                <c:pt idx="7">
                  <c:v>Alemanha</c:v>
                </c:pt>
                <c:pt idx="8">
                  <c:v>Irlanda</c:v>
                </c:pt>
                <c:pt idx="9">
                  <c:v>Polónia</c:v>
                </c:pt>
                <c:pt idx="10">
                  <c:v>Portugal</c:v>
                </c:pt>
                <c:pt idx="11">
                  <c:v>Hungria</c:v>
                </c:pt>
                <c:pt idx="12">
                  <c:v>Reino Unido</c:v>
                </c:pt>
              </c:strCache>
            </c:strRef>
          </c:cat>
          <c:val>
            <c:numRef>
              <c:f>Folha1!$D$2:$D$14</c:f>
              <c:numCache>
                <c:formatCode>General</c:formatCode>
                <c:ptCount val="13"/>
                <c:pt idx="0">
                  <c:v>61</c:v>
                </c:pt>
                <c:pt idx="1">
                  <c:v>18</c:v>
                </c:pt>
                <c:pt idx="2">
                  <c:v>55</c:v>
                </c:pt>
                <c:pt idx="3">
                  <c:v>40</c:v>
                </c:pt>
                <c:pt idx="4">
                  <c:v>23</c:v>
                </c:pt>
                <c:pt idx="5">
                  <c:v>15</c:v>
                </c:pt>
                <c:pt idx="6">
                  <c:v>80</c:v>
                </c:pt>
                <c:pt idx="7">
                  <c:v>39</c:v>
                </c:pt>
                <c:pt idx="8">
                  <c:v>4</c:v>
                </c:pt>
                <c:pt idx="9">
                  <c:v>60</c:v>
                </c:pt>
                <c:pt idx="10">
                  <c:v>85</c:v>
                </c:pt>
                <c:pt idx="11">
                  <c:v>36</c:v>
                </c:pt>
                <c:pt idx="1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CE-436F-86C7-22BEDCEB2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73125232"/>
        <c:axId val="173125624"/>
      </c:barChart>
      <c:catAx>
        <c:axId val="173125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73125624"/>
        <c:crosses val="autoZero"/>
        <c:auto val="1"/>
        <c:lblAlgn val="ctr"/>
        <c:lblOffset val="100"/>
        <c:noMultiLvlLbl val="0"/>
      </c:catAx>
      <c:valAx>
        <c:axId val="173125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PT"/>
          </a:p>
        </c:txPr>
        <c:crossAx val="173125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P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P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0.24424</cdr:x>
      <cdr:y>0.17728</cdr:y>
    </cdr:from>
    <cdr:to>
      <cdr:x>0.55097</cdr:x>
      <cdr:y>0.22909</cdr:y>
    </cdr:to>
    <cdr:sp macro="" textlink="">
      <cdr:nvSpPr>
        <cdr:cNvPr id="2" name="CaixaDeTexto 1"/>
        <cdr:cNvSpPr txBox="1"/>
      </cdr:nvSpPr>
      <cdr:spPr>
        <a:xfrm xmlns:a="http://schemas.openxmlformats.org/drawingml/2006/main">
          <a:off x="2214323" y="1071556"/>
          <a:ext cx="2780778" cy="313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t-PT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VARIAÇÃO EM 3 DÉCADAS…</a:t>
          </a:r>
          <a:endParaRPr lang="pt-PT" sz="11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dolescenciaesaude.com/detalhe_artigo.asp?id=350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ublico.pt/sociedade/noticia/interrupcoes-voluntarias-de-gravidez-diminuiram-76-em-2012-1594306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n.pt/PaginaInicial/Nacional/Interior.aspx?content_id=1729187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PT" dirty="0"/>
              <a:t>P.E.S.T. (11º Ano) – Gravidez na Adolescência</a:t>
            </a:r>
          </a:p>
        </p:txBody>
      </p:sp>
    </p:spTree>
    <p:extLst>
      <p:ext uri="{BB962C8B-B14F-4D97-AF65-F5344CB8AC3E}">
        <p14:creationId xmlns:p14="http://schemas.microsoft.com/office/powerpoint/2010/main" val="2392739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1160698103"/>
              </p:ext>
            </p:extLst>
          </p:nvPr>
        </p:nvGraphicFramePr>
        <p:xfrm>
          <a:off x="2357676" y="406515"/>
          <a:ext cx="9416789" cy="590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9958192" y="369517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>
                <a:solidFill>
                  <a:schemeClr val="bg1"/>
                </a:solidFill>
              </a:rPr>
              <a:t>34,4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9958191" y="130479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55,6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9707967" y="2820444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>
                <a:solidFill>
                  <a:schemeClr val="bg1"/>
                </a:solidFill>
              </a:rPr>
              <a:t>85%</a:t>
            </a:r>
          </a:p>
        </p:txBody>
      </p:sp>
      <p:sp>
        <p:nvSpPr>
          <p:cNvPr id="9" name="Retângulo 8"/>
          <p:cNvSpPr/>
          <p:nvPr/>
        </p:nvSpPr>
        <p:spPr>
          <a:xfrm>
            <a:off x="1315234" y="6484389"/>
            <a:ext cx="108767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200" i="1" dirty="0"/>
              <a:t>Adaptado de </a:t>
            </a:r>
            <a:r>
              <a:rPr lang="pt-PT" sz="1200" dirty="0"/>
              <a:t>Oficina de Formação: C441A - Educação Sexual em Meio Escolar: metodologias de abordagem /intervenção. CFAE Matosinhos</a:t>
            </a:r>
          </a:p>
        </p:txBody>
      </p:sp>
    </p:spTree>
    <p:extLst>
      <p:ext uri="{BB962C8B-B14F-4D97-AF65-F5344CB8AC3E}">
        <p14:creationId xmlns:p14="http://schemas.microsoft.com/office/powerpoint/2010/main" val="277411444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69304" y="655082"/>
            <a:ext cx="109226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9933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I.V.G. em adolescentes (CONCLUSÕES de ESTUDO)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665962" y="6497609"/>
            <a:ext cx="10526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i="1" dirty="0"/>
              <a:t>In </a:t>
            </a:r>
            <a:r>
              <a:rPr lang="pt-PT" sz="1200" i="1" dirty="0">
                <a:hlinkClick r:id="rId2"/>
              </a:rPr>
              <a:t>http://www.adolescenciaesaude.com/detalhe_artigo.asp?id=350</a:t>
            </a:r>
            <a:r>
              <a:rPr lang="pt-PT" sz="1200" i="1" dirty="0"/>
              <a:t> (consultado em 16-04-2015)</a:t>
            </a:r>
          </a:p>
        </p:txBody>
      </p:sp>
      <p:sp>
        <p:nvSpPr>
          <p:cNvPr id="5" name="Retângulo 4"/>
          <p:cNvSpPr/>
          <p:nvPr/>
        </p:nvSpPr>
        <p:spPr>
          <a:xfrm>
            <a:off x="1665962" y="1648333"/>
            <a:ext cx="9816590" cy="40011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64,7% de todos os motivos de IVG ocorrem em mulheres entre os 20 e 34 anos</a:t>
            </a:r>
            <a:endParaRPr lang="pt-PT" dirty="0"/>
          </a:p>
        </p:txBody>
      </p:sp>
      <p:sp>
        <p:nvSpPr>
          <p:cNvPr id="6" name="Retângulo 5"/>
          <p:cNvSpPr/>
          <p:nvPr/>
        </p:nvSpPr>
        <p:spPr>
          <a:xfrm>
            <a:off x="2793196" y="2826140"/>
            <a:ext cx="7562121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faixa etária entre os 15-19 anos apresenta</a:t>
            </a:r>
            <a:r>
              <a:rPr lang="pt-PT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11,28% de IVG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793195" y="3688753"/>
            <a:ext cx="7562121" cy="9079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incidência de IVG é predominante entre os </a:t>
            </a:r>
          </a:p>
          <a:p>
            <a:pPr algn="ctr"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17-18 anos</a:t>
            </a:r>
            <a:endParaRPr lang="pt-PT" sz="2400" dirty="0">
              <a:solidFill>
                <a:srgbClr val="FF0000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2801114" y="5059198"/>
            <a:ext cx="7562121" cy="10772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maior taxa de IVG verifica-se no ensino secundário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0635351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557" y="171189"/>
            <a:ext cx="7865532" cy="450102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563" y="3455592"/>
            <a:ext cx="4888176" cy="34024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5" name="Retângulo 4"/>
          <p:cNvSpPr/>
          <p:nvPr/>
        </p:nvSpPr>
        <p:spPr>
          <a:xfrm rot="18596620">
            <a:off x="-732814" y="2234707"/>
            <a:ext cx="57422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I.V.G. em PORTUGAL</a:t>
            </a:r>
          </a:p>
        </p:txBody>
      </p:sp>
      <p:sp>
        <p:nvSpPr>
          <p:cNvPr id="2" name="Retângulo 1"/>
          <p:cNvSpPr/>
          <p:nvPr/>
        </p:nvSpPr>
        <p:spPr>
          <a:xfrm>
            <a:off x="6882756" y="5364241"/>
            <a:ext cx="47521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Nº de IVG em unidades hospitalares em 2015 (provisório): 14 635</a:t>
            </a:r>
          </a:p>
        </p:txBody>
      </p:sp>
      <p:sp>
        <p:nvSpPr>
          <p:cNvPr id="6" name="Retângulo 5"/>
          <p:cNvSpPr/>
          <p:nvPr/>
        </p:nvSpPr>
        <p:spPr>
          <a:xfrm>
            <a:off x="2939678" y="2419372"/>
            <a:ext cx="8301136" cy="707886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 CONCLUSÕES se podem retirar dos dados, após a entrada em vigor da Lei da Interrupção Voluntária da Gravidez?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62750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949885" y="223422"/>
            <a:ext cx="9661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A tendência de variação das interrupções voluntárias de gravidez (IVG) é de diminuição. Em 2012 registaram-se menos 7,6% do que em 2011 e em 2015 menos 20,5% do que em 2012.</a:t>
            </a:r>
          </a:p>
        </p:txBody>
      </p:sp>
      <p:sp>
        <p:nvSpPr>
          <p:cNvPr id="3" name="Retângulo 2"/>
          <p:cNvSpPr/>
          <p:nvPr/>
        </p:nvSpPr>
        <p:spPr>
          <a:xfrm>
            <a:off x="2475186" y="1745333"/>
            <a:ext cx="91364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O relatório da Direcção-Geral da Saúde sobre IVG (…), aponta ainda para uma </a:t>
            </a: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diminuição</a:t>
            </a:r>
            <a:r>
              <a:rPr lang="pt-PT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 do aborto entre as jovens com </a:t>
            </a: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menos de 19 </a:t>
            </a:r>
            <a:r>
              <a:rPr lang="pt-PT" sz="2400" b="1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anos e entre as mulheres estrangeiras.</a:t>
            </a:r>
          </a:p>
        </p:txBody>
      </p:sp>
      <p:sp>
        <p:nvSpPr>
          <p:cNvPr id="4" name="Retângulo 3"/>
          <p:cNvSpPr/>
          <p:nvPr/>
        </p:nvSpPr>
        <p:spPr>
          <a:xfrm>
            <a:off x="1949885" y="3267244"/>
            <a:ext cx="9661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Em 2012, mais de um quinto (22,7%) das mulheres que interromperam voluntariamente a gravidez (4179) estavam </a:t>
            </a:r>
            <a:r>
              <a:rPr lang="pt-P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desempregadas</a:t>
            </a:r>
            <a:r>
              <a:rPr lang="pt-PT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, um novo aumento face a 2011, ano em que já se tinha registado um acréscimo nesta categoria, </a:t>
            </a:r>
            <a:r>
              <a:rPr lang="pt-P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que é a </a:t>
            </a:r>
            <a:r>
              <a:rPr lang="pt-P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predominante</a:t>
            </a:r>
            <a:r>
              <a:rPr lang="pt-PT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. A seguir às desempregadas, surgem as </a:t>
            </a:r>
            <a:r>
              <a:rPr lang="pt-PT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trabalhadoras não qualificadas</a:t>
            </a:r>
            <a:r>
              <a:rPr lang="pt-PT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 (17% do total de IVG) e as </a:t>
            </a: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estudantes (16,8%)</a:t>
            </a:r>
            <a:r>
              <a:rPr lang="pt-PT" sz="2400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.</a:t>
            </a:r>
          </a:p>
        </p:txBody>
      </p:sp>
      <p:sp>
        <p:nvSpPr>
          <p:cNvPr id="5" name="Retângulo 4"/>
          <p:cNvSpPr/>
          <p:nvPr/>
        </p:nvSpPr>
        <p:spPr>
          <a:xfrm>
            <a:off x="1432141" y="5850984"/>
            <a:ext cx="10584493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just"/>
            <a:r>
              <a:rPr lang="pt-PT" sz="2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Os totais demonstram que Portugal continua a estar abaixo da média europeia, com </a:t>
            </a: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209</a:t>
            </a:r>
            <a:r>
              <a:rPr lang="pt-PT" sz="2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 IVG por mil nados-vivos, contra </a:t>
            </a:r>
            <a:r>
              <a:rPr lang="pt-P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274</a:t>
            </a:r>
            <a:r>
              <a:rPr lang="pt-PT" sz="24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 na média europeia. </a:t>
            </a:r>
          </a:p>
        </p:txBody>
      </p:sp>
      <p:sp>
        <p:nvSpPr>
          <p:cNvPr id="6" name="Retângulo 5"/>
          <p:cNvSpPr/>
          <p:nvPr/>
        </p:nvSpPr>
        <p:spPr>
          <a:xfrm rot="16200000">
            <a:off x="-2551134" y="340575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1200" i="1" dirty="0">
                <a:hlinkClick r:id="rId2"/>
              </a:rPr>
              <a:t>http://www.publico.pt/sociedade/noticia/interrupcoes-voluntarias-de-gravidez-diminuiram-76-em-2012-1594306</a:t>
            </a:r>
            <a:r>
              <a:rPr lang="pt-PT" sz="1200" i="1" dirty="0"/>
              <a:t> (consultado em 16-04-2015)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252258" y="-820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850592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2089687" y="659092"/>
            <a:ext cx="906884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ALGUMAS CONSEQUÊNCIAS DA GRAVIDEZ NA ADOLESCÊNCIA</a:t>
            </a:r>
          </a:p>
        </p:txBody>
      </p:sp>
      <p:sp>
        <p:nvSpPr>
          <p:cNvPr id="3" name="Retângulo 2"/>
          <p:cNvSpPr/>
          <p:nvPr/>
        </p:nvSpPr>
        <p:spPr>
          <a:xfrm>
            <a:off x="2089687" y="2055725"/>
            <a:ext cx="9599226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Riscos na gravidez (maior probabilidade):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Má nutrição e carência de nutrientes com comprometimento do desenvolvimento do bebé;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Aborto espontâneo;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Partos prematuros;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Bebés com baixo peso;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Transtornos de desenvolvimento dos filhos…</a:t>
            </a:r>
          </a:p>
        </p:txBody>
      </p:sp>
      <p:sp>
        <p:nvSpPr>
          <p:cNvPr id="4" name="Retângulo 3"/>
          <p:cNvSpPr/>
          <p:nvPr/>
        </p:nvSpPr>
        <p:spPr>
          <a:xfrm>
            <a:off x="2089687" y="5337704"/>
            <a:ext cx="94607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 startAt="2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Abandono escolar precoce; habilitações literárias insuficientes; emprego precário, ou seja, com baixo salário, diminuindo a qualidade de vida</a:t>
            </a:r>
          </a:p>
        </p:txBody>
      </p:sp>
    </p:spTree>
    <p:extLst>
      <p:ext uri="{BB962C8B-B14F-4D97-AF65-F5344CB8AC3E}">
        <p14:creationId xmlns:p14="http://schemas.microsoft.com/office/powerpoint/2010/main" val="1938656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2379113" y="1092098"/>
            <a:ext cx="875134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 startAt="3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Complicações psicológicas: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/>
              <a:t>Medo de serem rejeitadas socialmente</a:t>
            </a:r>
            <a:r>
              <a:rPr lang="pt-PT" dirty="0"/>
              <a:t>: uma das consequências da gravidez na adolescência é a jovem sentir-se criticada pelas pessoas do seu meio, tendendo a isolar-se do grupo;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/>
              <a:t>Rejeição ao bebé</a:t>
            </a:r>
            <a:r>
              <a:rPr lang="pt-PT" dirty="0"/>
              <a:t>: são adolescentes que não desejam assumir a responsabilidade, o tempo e as obrigações de ser mãe. No entanto, isso também faz com que elas se sintam culpadas, tristes, diminuindo a sua autoestima;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/>
              <a:t>Problemas com a família</a:t>
            </a:r>
            <a:r>
              <a:rPr lang="pt-PT" dirty="0"/>
              <a:t>: comunicar a gravidez na família, muitas vezes é motivo de conflito e inclusive rejeição dentro da própria família;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Os filhos de mães e pais adolescentes podem sofrer </a:t>
            </a:r>
            <a:r>
              <a:rPr lang="pt-PT" b="1" dirty="0"/>
              <a:t>maior taxa de fracasso escolar</a:t>
            </a:r>
            <a:r>
              <a:rPr lang="pt-PT" dirty="0"/>
              <a:t>, </a:t>
            </a:r>
            <a:r>
              <a:rPr lang="pt-PT" b="1" dirty="0"/>
              <a:t>problemas de aprendizagem</a:t>
            </a:r>
            <a:r>
              <a:rPr lang="pt-PT" dirty="0"/>
              <a:t> ou </a:t>
            </a:r>
            <a:r>
              <a:rPr lang="pt-PT" b="1" dirty="0"/>
              <a:t>inclusão social.</a:t>
            </a:r>
          </a:p>
        </p:txBody>
      </p:sp>
    </p:spTree>
    <p:extLst>
      <p:ext uri="{BB962C8B-B14F-4D97-AF65-F5344CB8AC3E}">
        <p14:creationId xmlns:p14="http://schemas.microsoft.com/office/powerpoint/2010/main" val="2386550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77320" y="491436"/>
            <a:ext cx="25748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4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FIM</a:t>
            </a:r>
          </a:p>
        </p:txBody>
      </p:sp>
      <p:sp>
        <p:nvSpPr>
          <p:cNvPr id="3" name="Retângulo 2"/>
          <p:cNvSpPr/>
          <p:nvPr/>
        </p:nvSpPr>
        <p:spPr>
          <a:xfrm>
            <a:off x="2293292" y="3018462"/>
            <a:ext cx="8301136" cy="1077218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 QUE MENSAGEM DEVERIA TERMINAR ESTA APRESENTAÇÃO?</a:t>
            </a:r>
            <a:endParaRPr lang="pt-PT" sz="3200" dirty="0"/>
          </a:p>
        </p:txBody>
      </p:sp>
      <p:sp>
        <p:nvSpPr>
          <p:cNvPr id="4" name="Retângulo 3"/>
          <p:cNvSpPr/>
          <p:nvPr/>
        </p:nvSpPr>
        <p:spPr>
          <a:xfrm>
            <a:off x="2643352" y="6151735"/>
            <a:ext cx="92175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sz="32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…vive a sexualidade sem riscos!</a:t>
            </a:r>
            <a:endParaRPr lang="pt-PT" sz="32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5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813455" y="2289094"/>
            <a:ext cx="1037854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 evoluiu, a idade do início da atividade sexual?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Diminuiu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Manteve-se sensivelmente igual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Aumentou</a:t>
            </a:r>
          </a:p>
        </p:txBody>
      </p:sp>
      <p:sp>
        <p:nvSpPr>
          <p:cNvPr id="4" name="Retângulo 3"/>
          <p:cNvSpPr/>
          <p:nvPr/>
        </p:nvSpPr>
        <p:spPr>
          <a:xfrm>
            <a:off x="1777404" y="4591867"/>
            <a:ext cx="952720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qual dos sexos houve mais variações?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Feminino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Masculino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Ambos</a:t>
            </a:r>
          </a:p>
        </p:txBody>
      </p:sp>
      <p:sp>
        <p:nvSpPr>
          <p:cNvPr id="5" name="Retângulo 4"/>
          <p:cNvSpPr/>
          <p:nvPr/>
        </p:nvSpPr>
        <p:spPr>
          <a:xfrm>
            <a:off x="1541379" y="627560"/>
            <a:ext cx="106506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Idade do Início da Atividade Sexual em Portugal</a:t>
            </a:r>
          </a:p>
        </p:txBody>
      </p:sp>
    </p:spTree>
    <p:extLst>
      <p:ext uri="{BB962C8B-B14F-4D97-AF65-F5344CB8AC3E}">
        <p14:creationId xmlns:p14="http://schemas.microsoft.com/office/powerpoint/2010/main" val="11162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/>
          <p:cNvGraphicFramePr/>
          <p:nvPr>
            <p:extLst>
              <p:ext uri="{D42A27DB-BD31-4B8C-83A1-F6EECF244321}">
                <p14:modId xmlns:p14="http://schemas.microsoft.com/office/powerpoint/2010/main" val="1881459353"/>
              </p:ext>
            </p:extLst>
          </p:nvPr>
        </p:nvGraphicFramePr>
        <p:xfrm>
          <a:off x="2104373" y="444093"/>
          <a:ext cx="9645040" cy="6044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1966586" y="6581001"/>
            <a:ext cx="100458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i="1" dirty="0"/>
              <a:t>Adaptado de </a:t>
            </a:r>
            <a:r>
              <a:rPr lang="pt-PT" sz="1200" i="1" dirty="0">
                <a:hlinkClick r:id="rId3"/>
              </a:rPr>
              <a:t>http://www.jn.pt/PaginaInicial/Nacional/Interior.aspx?content_id=1729187</a:t>
            </a:r>
            <a:r>
              <a:rPr lang="pt-PT" sz="1200" i="1" dirty="0"/>
              <a:t> consultado em 15/11/2014</a:t>
            </a:r>
          </a:p>
        </p:txBody>
      </p:sp>
    </p:spTree>
    <p:extLst>
      <p:ext uri="{BB962C8B-B14F-4D97-AF65-F5344CB8AC3E}">
        <p14:creationId xmlns:p14="http://schemas.microsoft.com/office/powerpoint/2010/main" val="355721272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813455" y="2289094"/>
            <a:ext cx="1037854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será a idade do início da atividade sexual na EUROPA?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16,5 (masculino) e 17,2 (feminino) como em Portugal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17,5 (masculino) e 18,0 (feminino)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15,2 (masculino) e 16,8 (feminino)</a:t>
            </a:r>
          </a:p>
        </p:txBody>
      </p:sp>
      <p:sp>
        <p:nvSpPr>
          <p:cNvPr id="4" name="Retângulo 3"/>
          <p:cNvSpPr/>
          <p:nvPr/>
        </p:nvSpPr>
        <p:spPr>
          <a:xfrm>
            <a:off x="1777404" y="4591867"/>
            <a:ext cx="952720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no MUNDO?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Mais cedo do que na Europa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Mais tarde do que em Portugal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Mais tarde do que em Portugal e na Europa</a:t>
            </a:r>
          </a:p>
        </p:txBody>
      </p:sp>
      <p:sp>
        <p:nvSpPr>
          <p:cNvPr id="5" name="Retângulo 4"/>
          <p:cNvSpPr/>
          <p:nvPr/>
        </p:nvSpPr>
        <p:spPr>
          <a:xfrm>
            <a:off x="1541379" y="627560"/>
            <a:ext cx="1065062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Idade do Início da Atividade Sexual na Europa e no Mundo</a:t>
            </a:r>
          </a:p>
        </p:txBody>
      </p:sp>
    </p:spTree>
    <p:extLst>
      <p:ext uri="{BB962C8B-B14F-4D97-AF65-F5344CB8AC3E}">
        <p14:creationId xmlns:p14="http://schemas.microsoft.com/office/powerpoint/2010/main" val="240172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/>
          <p:cNvGraphicFramePr/>
          <p:nvPr>
            <p:extLst>
              <p:ext uri="{D42A27DB-BD31-4B8C-83A1-F6EECF244321}">
                <p14:modId xmlns:p14="http://schemas.microsoft.com/office/powerpoint/2010/main" val="2196302776"/>
              </p:ext>
            </p:extLst>
          </p:nvPr>
        </p:nvGraphicFramePr>
        <p:xfrm>
          <a:off x="2304789" y="187891"/>
          <a:ext cx="9395912" cy="5850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1118992" y="6468267"/>
            <a:ext cx="1107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i="1" dirty="0"/>
              <a:t>In Matos MG, Reis M, Equipa Aventura Social. Saúde sexual e reprodutiva dos estudantes do ensino superior. Relatório preliminar do estudo – 2010</a:t>
            </a:r>
          </a:p>
        </p:txBody>
      </p:sp>
      <p:sp>
        <p:nvSpPr>
          <p:cNvPr id="8" name="Retângulo 7"/>
          <p:cNvSpPr/>
          <p:nvPr/>
        </p:nvSpPr>
        <p:spPr>
          <a:xfrm rot="17527143">
            <a:off x="-756435" y="1814888"/>
            <a:ext cx="43187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Europa: 17,5-18 anos</a:t>
            </a:r>
          </a:p>
        </p:txBody>
      </p:sp>
      <p:sp>
        <p:nvSpPr>
          <p:cNvPr id="9" name="Retângulo 8"/>
          <p:cNvSpPr/>
          <p:nvPr/>
        </p:nvSpPr>
        <p:spPr>
          <a:xfrm rot="17527143">
            <a:off x="-798444" y="2380625"/>
            <a:ext cx="553305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Global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19,5</a:t>
            </a:r>
            <a:r>
              <a:rPr lang="pt-PT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Webdings" panose="05030102010509060703" pitchFamily="18" charset="2"/>
              </a:rPr>
              <a:t>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-18,9</a:t>
            </a:r>
            <a:r>
              <a:rPr lang="pt-PT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Webdings" panose="05030102010509060703" pitchFamily="18" charset="2"/>
              </a:rPr>
              <a:t>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anos</a:t>
            </a:r>
          </a:p>
        </p:txBody>
      </p:sp>
      <p:sp>
        <p:nvSpPr>
          <p:cNvPr id="10" name="Retângulo 9"/>
          <p:cNvSpPr/>
          <p:nvPr/>
        </p:nvSpPr>
        <p:spPr>
          <a:xfrm rot="17527143">
            <a:off x="-784658" y="3312001"/>
            <a:ext cx="654311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Portugal: 16,5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Webdings" panose="05030102010509060703" pitchFamily="18" charset="2"/>
              </a:rPr>
              <a:t>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-17,2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sym typeface="Webdings" panose="05030102010509060703" pitchFamily="18" charset="2"/>
              </a:rPr>
              <a:t> </a:t>
            </a:r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anos</a:t>
            </a:r>
          </a:p>
        </p:txBody>
      </p:sp>
      <p:sp>
        <p:nvSpPr>
          <p:cNvPr id="11" name="Retângulo 10"/>
          <p:cNvSpPr/>
          <p:nvPr/>
        </p:nvSpPr>
        <p:spPr>
          <a:xfrm>
            <a:off x="4318275" y="1118740"/>
            <a:ext cx="7600455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Conclusões:</a:t>
            </a:r>
          </a:p>
          <a:p>
            <a:pPr marL="512762" indent="-342900">
              <a:spcAft>
                <a:spcPts val="600"/>
              </a:spcAft>
              <a:buFontTx/>
              <a:buChar char="-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As raparigas têm a 1ª relação sexual mais tardiamente que os rapazes</a:t>
            </a:r>
          </a:p>
          <a:p>
            <a:pPr marL="512762" indent="-342900">
              <a:spcAft>
                <a:spcPts val="600"/>
              </a:spcAft>
              <a:buFontTx/>
              <a:buChar char="-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 grande maioria (83%) fazem-no após os 16 anos</a:t>
            </a:r>
          </a:p>
        </p:txBody>
      </p:sp>
    </p:spTree>
    <p:extLst>
      <p:ext uri="{BB962C8B-B14F-4D97-AF65-F5344CB8AC3E}">
        <p14:creationId xmlns:p14="http://schemas.microsoft.com/office/powerpoint/2010/main" val="211801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813455" y="1978771"/>
            <a:ext cx="103785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Há fatores que influenciem diretamente a idade da 1ª relação sexual?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Sim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Não</a:t>
            </a:r>
          </a:p>
        </p:txBody>
      </p:sp>
      <p:sp>
        <p:nvSpPr>
          <p:cNvPr id="4" name="Retângulo 3"/>
          <p:cNvSpPr/>
          <p:nvPr/>
        </p:nvSpPr>
        <p:spPr>
          <a:xfrm>
            <a:off x="1813455" y="3917763"/>
            <a:ext cx="95272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Quais serão?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Educação/Escolaridade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Profissão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Região (urbana versus rural)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1541379" y="627560"/>
            <a:ext cx="1065062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Fatores que influenciam a idade da 1ª relação sexual</a:t>
            </a:r>
          </a:p>
        </p:txBody>
      </p:sp>
      <p:sp>
        <p:nvSpPr>
          <p:cNvPr id="6" name="Retângulo 5"/>
          <p:cNvSpPr/>
          <p:nvPr/>
        </p:nvSpPr>
        <p:spPr>
          <a:xfrm>
            <a:off x="9727745" y="2748212"/>
            <a:ext cx="2222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Resposta: SIM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8623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99218" y="669468"/>
            <a:ext cx="109226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Fatores que influenciam a idade da 1ª relação sexual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346" y="2134124"/>
            <a:ext cx="4978808" cy="4072637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566" y="2755727"/>
            <a:ext cx="5274571" cy="3985492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1401018" y="1408131"/>
            <a:ext cx="245291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A. Educação</a:t>
            </a:r>
          </a:p>
        </p:txBody>
      </p:sp>
      <p:sp>
        <p:nvSpPr>
          <p:cNvPr id="7" name="Retângulo 6"/>
          <p:cNvSpPr/>
          <p:nvPr/>
        </p:nvSpPr>
        <p:spPr>
          <a:xfrm>
            <a:off x="6619759" y="2025275"/>
            <a:ext cx="18229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B. Região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8242126" y="3720601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19,8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9571973" y="437914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19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0912258" y="483615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18,2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2667857" y="2571061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20,3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5686790" y="3720601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18,6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4765868" y="352055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18,9</a:t>
            </a:r>
          </a:p>
        </p:txBody>
      </p:sp>
      <p:sp>
        <p:nvSpPr>
          <p:cNvPr id="14" name="CaixaDeTexto 13"/>
          <p:cNvSpPr txBox="1"/>
          <p:nvPr/>
        </p:nvSpPr>
        <p:spPr>
          <a:xfrm>
            <a:off x="3803558" y="27557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/>
              <a:t>20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1711666" y="6276873"/>
            <a:ext cx="4365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-ItalicMT"/>
              </a:rPr>
              <a:t>In </a:t>
            </a:r>
            <a:r>
              <a:rPr lang="en-US" dirty="0">
                <a:latin typeface="ArialMT"/>
              </a:rPr>
              <a:t>The face of global sex 2007 (DUREX).</a:t>
            </a:r>
            <a:endParaRPr lang="pt-PT" dirty="0"/>
          </a:p>
        </p:txBody>
      </p:sp>
      <p:sp>
        <p:nvSpPr>
          <p:cNvPr id="16" name="Retângulo 15"/>
          <p:cNvSpPr/>
          <p:nvPr/>
        </p:nvSpPr>
        <p:spPr>
          <a:xfrm>
            <a:off x="2960338" y="4014682"/>
            <a:ext cx="7600455" cy="1785104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Conclusões:</a:t>
            </a:r>
          </a:p>
          <a:p>
            <a:pPr marL="512762" indent="-342900">
              <a:spcAft>
                <a:spcPts val="600"/>
              </a:spcAft>
              <a:buFontTx/>
              <a:buChar char="-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Quanto maior for o grau de escolaridade mais tardia é a 1ª relação sexual</a:t>
            </a:r>
          </a:p>
          <a:p>
            <a:pPr marL="512762" indent="-342900">
              <a:spcAft>
                <a:spcPts val="600"/>
              </a:spcAft>
              <a:buFontTx/>
              <a:buChar char="-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Viver em meio urbano tende a fazer aumentar a idade da 1ª relação sexual</a:t>
            </a:r>
          </a:p>
        </p:txBody>
      </p:sp>
    </p:spTree>
    <p:extLst>
      <p:ext uri="{BB962C8B-B14F-4D97-AF65-F5344CB8AC3E}">
        <p14:creationId xmlns:p14="http://schemas.microsoft.com/office/powerpoint/2010/main" val="808069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813455" y="1518585"/>
            <a:ext cx="103785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Serão muitas as causas da gravidez na adolescência?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Sim (+ de 10)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Não (- de 10)</a:t>
            </a:r>
          </a:p>
        </p:txBody>
      </p:sp>
      <p:sp>
        <p:nvSpPr>
          <p:cNvPr id="4" name="Retângulo 3"/>
          <p:cNvSpPr/>
          <p:nvPr/>
        </p:nvSpPr>
        <p:spPr>
          <a:xfrm>
            <a:off x="1813455" y="3088245"/>
            <a:ext cx="95272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Vamos aos palpites!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Desaparecimento de tabus sobre a sexualidade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Informação sobre educação sexual e reprodutiva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Família (tutela materna e contexto familiar)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Amizades (anonimato/solidão)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Projeto de vida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Rendimento escolar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Projetos sexuais</a:t>
            </a:r>
          </a:p>
          <a:p>
            <a:pPr marL="627063" indent="-457200">
              <a:spcAft>
                <a:spcPts val="600"/>
              </a:spcAft>
              <a:buAutoNum type="alphaUcParenR"/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dirty="0"/>
              <a:t>Todos os anteriores</a:t>
            </a:r>
          </a:p>
        </p:txBody>
      </p:sp>
      <p:sp>
        <p:nvSpPr>
          <p:cNvPr id="5" name="Retângulo 4"/>
          <p:cNvSpPr/>
          <p:nvPr/>
        </p:nvSpPr>
        <p:spPr>
          <a:xfrm>
            <a:off x="1541379" y="627560"/>
            <a:ext cx="1065062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Gravidez na Adolescência…</a:t>
            </a:r>
          </a:p>
        </p:txBody>
      </p:sp>
      <p:sp>
        <p:nvSpPr>
          <p:cNvPr id="6" name="Retângulo 5"/>
          <p:cNvSpPr/>
          <p:nvPr/>
        </p:nvSpPr>
        <p:spPr>
          <a:xfrm>
            <a:off x="9878858" y="2103360"/>
            <a:ext cx="20337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20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Resposta: B)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6260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395428" y="580264"/>
            <a:ext cx="1092269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3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PRINCIPAIS CAUSAS DA GRAVIDEZ NA ADOLESCÊNCIA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430049" y="1679241"/>
            <a:ext cx="960746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Início precoce da vida sexual proporcionado por vários fatores, mas principalmente com o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desaparecimento de tabus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em relação a este assunto;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Ignorância e falta de informação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uma vez que as adolescentes grávidas normalmente ignoram o funcionamento do ciclo menstrual, o processo de conceção e o uso de métodos anticoncecionais,…;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ausência de tutela materna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contexto familiar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anonimato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a falta de verdadeiros amigos/pares (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solidão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ausência de um projeto de vida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 falta de perspetiva futura;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baixo rendimento escolar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o desinteresse pela aprendizagem, a ausência de aspirações profissionais;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pt-PT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ausência de um projeto de educação sexual</a:t>
            </a:r>
            <a:r>
              <a:rPr lang="pt-PT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nas escolas, na família, na comunidade, na igreja,….</a:t>
            </a:r>
          </a:p>
        </p:txBody>
      </p:sp>
    </p:spTree>
    <p:extLst>
      <p:ext uri="{BB962C8B-B14F-4D97-AF65-F5344CB8AC3E}">
        <p14:creationId xmlns:p14="http://schemas.microsoft.com/office/powerpoint/2010/main" val="20565467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aste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1643</TotalTime>
  <Words>1110</Words>
  <Application>Microsoft Office PowerPoint</Application>
  <PresentationFormat>Ecrã Panorâmico</PresentationFormat>
  <Paragraphs>126</Paragraphs>
  <Slides>16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16</vt:i4>
      </vt:variant>
    </vt:vector>
  </HeadingPairs>
  <TitlesOfParts>
    <vt:vector size="24" baseType="lpstr">
      <vt:lpstr>Arial</vt:lpstr>
      <vt:lpstr>Arial-ItalicMT</vt:lpstr>
      <vt:lpstr>ArialMT</vt:lpstr>
      <vt:lpstr>Century Gothic</vt:lpstr>
      <vt:lpstr>Franklin Gothic Book</vt:lpstr>
      <vt:lpstr>Webdings</vt:lpstr>
      <vt:lpstr>Wingdings 3</vt:lpstr>
      <vt:lpstr>Haste</vt:lpstr>
      <vt:lpstr>P.E.S.T. (11º Ano) – Gravidez na Adolescência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– Gravidez na Adolescência</dc:title>
  <dc:creator>José Carlos A. Fernandes</dc:creator>
  <cp:lastModifiedBy>José Carlos A. Fernandes</cp:lastModifiedBy>
  <cp:revision>61</cp:revision>
  <dcterms:created xsi:type="dcterms:W3CDTF">2015-04-15T11:54:33Z</dcterms:created>
  <dcterms:modified xsi:type="dcterms:W3CDTF">2017-11-23T09:46:50Z</dcterms:modified>
</cp:coreProperties>
</file>