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handoutMasterIdLst>
    <p:handoutMasterId r:id="rId13"/>
  </p:handoutMasterIdLst>
  <p:sldIdLst>
    <p:sldId id="258" r:id="rId2"/>
    <p:sldId id="285" r:id="rId3"/>
    <p:sldId id="281" r:id="rId4"/>
    <p:sldId id="277" r:id="rId5"/>
    <p:sldId id="282" r:id="rId6"/>
    <p:sldId id="278" r:id="rId7"/>
    <p:sldId id="286" r:id="rId8"/>
    <p:sldId id="284" r:id="rId9"/>
    <p:sldId id="283" r:id="rId10"/>
    <p:sldId id="288" r:id="rId11"/>
    <p:sldId id="28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D87"/>
    <a:srgbClr val="FFFFFF"/>
    <a:srgbClr val="05A3C0"/>
    <a:srgbClr val="FF9900"/>
    <a:srgbClr val="000000"/>
    <a:srgbClr val="00AE4B"/>
    <a:srgbClr val="00B3F0"/>
    <a:srgbClr val="008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286" y="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-356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76B6E-855B-42EC-820D-12D0DE0D6AEA}" type="datetimeFigureOut">
              <a:rPr lang="pt-PT" smtClean="0"/>
              <a:pPr/>
              <a:t>27/09/2018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41E28-0F35-49B4-BBD1-E31B11B3E4D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1184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890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09095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85163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15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1208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5769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556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9744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987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31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3933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9747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957E9-AE1C-4EF0-95C9-A11D9FE64835}" type="datetimeFigureOut">
              <a:rPr lang="pt-PT" smtClean="0"/>
              <a:t>27/09/2018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A1D6D-29FA-4880-84B3-215B129932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0987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4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aixaDeTexto 6"/>
          <p:cNvSpPr txBox="1">
            <a:spLocks noChangeArrowheads="1"/>
          </p:cNvSpPr>
          <p:nvPr/>
        </p:nvSpPr>
        <p:spPr bwMode="auto">
          <a:xfrm>
            <a:off x="0" y="630238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3200" b="1" dirty="0">
                <a:solidFill>
                  <a:schemeClr val="bg1"/>
                </a:solidFill>
                <a:latin typeface="Arial Rounded MT Bold" pitchFamily="34" charset="0"/>
              </a:rPr>
              <a:t>N3</a:t>
            </a:r>
          </a:p>
        </p:txBody>
      </p:sp>
      <p:sp>
        <p:nvSpPr>
          <p:cNvPr id="5123" name="CaixaDeTexto 7"/>
          <p:cNvSpPr txBox="1">
            <a:spLocks noChangeArrowheads="1"/>
          </p:cNvSpPr>
          <p:nvPr/>
        </p:nvSpPr>
        <p:spPr bwMode="auto">
          <a:xfrm>
            <a:off x="0" y="212965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pt-PT" sz="5400" b="1" dirty="0">
                <a:solidFill>
                  <a:srgbClr val="7F7F7F"/>
                </a:solidFill>
              </a:rPr>
              <a:t>Ciclo ovárico</a:t>
            </a:r>
            <a:endParaRPr lang="pt-PT" sz="5400" dirty="0">
              <a:solidFill>
                <a:srgbClr val="7F7F7F"/>
              </a:solidFill>
            </a:endParaRPr>
          </a:p>
        </p:txBody>
      </p:sp>
      <p:sp>
        <p:nvSpPr>
          <p:cNvPr id="9" name="Rectângulo 8"/>
          <p:cNvSpPr/>
          <p:nvPr/>
        </p:nvSpPr>
        <p:spPr>
          <a:xfrm rot="5400000">
            <a:off x="3500437" y="1214438"/>
            <a:ext cx="2143125" cy="9144000"/>
          </a:xfrm>
          <a:prstGeom prst="rect">
            <a:avLst/>
          </a:prstGeom>
          <a:solidFill>
            <a:srgbClr val="B7C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2" name="CaixaDeTexto 1"/>
          <p:cNvSpPr txBox="1"/>
          <p:nvPr/>
        </p:nvSpPr>
        <p:spPr>
          <a:xfrm>
            <a:off x="1197864" y="5517536"/>
            <a:ext cx="72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/>
              <a:t>Projeto de Educação Sexual de Turma – 8º ano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8" name="Rectângulo 7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  <p:sp>
        <p:nvSpPr>
          <p:cNvPr id="2" name="Rectângulo 1"/>
          <p:cNvSpPr/>
          <p:nvPr/>
        </p:nvSpPr>
        <p:spPr>
          <a:xfrm>
            <a:off x="502920" y="335846"/>
            <a:ext cx="825703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000" b="1" cap="all" dirty="0">
                <a:solidFill>
                  <a:schemeClr val="accent2">
                    <a:lumMod val="75000"/>
                  </a:schemeClr>
                </a:solidFill>
              </a:rPr>
              <a:t>COMO SE CALCULA O PERÍODO FÉRTIL NO CASO DE CICLOS IRREGULARES?</a:t>
            </a:r>
            <a:endParaRPr lang="pt-PT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endParaRPr lang="pt-PT" b="1" dirty="0"/>
          </a:p>
          <a:p>
            <a:pPr marL="342900" lvl="0" indent="-342900">
              <a:buFont typeface="+mj-lt"/>
              <a:buAutoNum type="arabicPeriod"/>
            </a:pPr>
            <a:r>
              <a:rPr lang="pt-PT" sz="2200" dirty="0"/>
              <a:t>Registar o tamanho dos ciclos nos últimos 6 a 12 meses.  </a:t>
            </a:r>
          </a:p>
          <a:p>
            <a:pPr marL="342900" lvl="0" indent="-342900">
              <a:buFont typeface="+mj-lt"/>
              <a:buAutoNum type="arabicPeriod"/>
            </a:pPr>
            <a:r>
              <a:rPr lang="pt-PT" sz="2200" dirty="0"/>
              <a:t>Identificar o ciclo maior e o ciclo menor. </a:t>
            </a:r>
          </a:p>
          <a:p>
            <a:pPr marL="342900" lvl="0" indent="-342900">
              <a:buFont typeface="+mj-lt"/>
              <a:buAutoNum type="arabicPeriod"/>
            </a:pPr>
            <a:r>
              <a:rPr lang="pt-PT" sz="2200" dirty="0"/>
              <a:t>Subtrair 17 ao ciclo menor: resultado A.</a:t>
            </a:r>
          </a:p>
          <a:p>
            <a:pPr marL="342900" lvl="0" indent="-342900">
              <a:buFont typeface="+mj-lt"/>
              <a:buAutoNum type="arabicPeriod"/>
            </a:pPr>
            <a:r>
              <a:rPr lang="pt-PT" sz="2200" dirty="0"/>
              <a:t>Subtrair 12 ao ciclo maior: resultado B.</a:t>
            </a:r>
          </a:p>
          <a:p>
            <a:pPr marL="342900" lvl="0" indent="-342900">
              <a:buFont typeface="+mj-lt"/>
              <a:buAutoNum type="arabicPeriod"/>
            </a:pPr>
            <a:r>
              <a:rPr lang="pt-PT" sz="2200" dirty="0"/>
              <a:t>O período fértil é entre os dias A e B do ciclo.</a:t>
            </a:r>
          </a:p>
          <a:p>
            <a:r>
              <a:rPr lang="pt-PT" sz="2200" b="1" dirty="0"/>
              <a:t> </a:t>
            </a:r>
            <a:endParaRPr lang="pt-PT" sz="2200" dirty="0"/>
          </a:p>
          <a:p>
            <a:r>
              <a:rPr lang="pt-PT" sz="2200" b="1" dirty="0"/>
              <a:t>Exemplo:</a:t>
            </a:r>
            <a:endParaRPr lang="pt-PT" sz="2200" dirty="0"/>
          </a:p>
          <a:p>
            <a:r>
              <a:rPr lang="pt-PT" sz="2200" dirty="0"/>
              <a:t>Nos últimos 6 meses:</a:t>
            </a:r>
          </a:p>
          <a:p>
            <a:r>
              <a:rPr lang="pt-PT" sz="2200" dirty="0"/>
              <a:t>Ciclo menor - 26 dias;</a:t>
            </a:r>
          </a:p>
          <a:p>
            <a:r>
              <a:rPr lang="pt-PT" sz="2200" dirty="0"/>
              <a:t>Ciclo maior - 32 dias.</a:t>
            </a:r>
          </a:p>
          <a:p>
            <a:r>
              <a:rPr lang="pt-PT" sz="2200" dirty="0"/>
              <a:t> </a:t>
            </a:r>
          </a:p>
          <a:p>
            <a:r>
              <a:rPr lang="pt-PT" sz="2200" b="1" dirty="0"/>
              <a:t>Cálculos:</a:t>
            </a:r>
          </a:p>
          <a:p>
            <a:r>
              <a:rPr lang="pt-PT" sz="2200" dirty="0"/>
              <a:t>26-17=9 (9º dia do ciclo)</a:t>
            </a:r>
          </a:p>
          <a:p>
            <a:r>
              <a:rPr lang="pt-PT" sz="2200" dirty="0"/>
              <a:t>32-12=20 (20º dia do ciclo)</a:t>
            </a:r>
          </a:p>
          <a:p>
            <a:r>
              <a:rPr lang="pt-PT" sz="2200" dirty="0"/>
              <a:t> </a:t>
            </a:r>
          </a:p>
          <a:p>
            <a:r>
              <a:rPr lang="pt-PT" sz="2200" dirty="0"/>
              <a:t>O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período fértil </a:t>
            </a:r>
            <a:r>
              <a:rPr lang="pt-PT" sz="2200" dirty="0"/>
              <a:t>é entre o 9º </a:t>
            </a:r>
            <a:r>
              <a:rPr lang="pt-PT" sz="2200"/>
              <a:t>e o 20º dia </a:t>
            </a:r>
            <a:r>
              <a:rPr lang="pt-PT" sz="2200" dirty="0"/>
              <a:t>do ciclo. </a:t>
            </a:r>
          </a:p>
        </p:txBody>
      </p:sp>
    </p:spTree>
    <p:extLst>
      <p:ext uri="{BB962C8B-B14F-4D97-AF65-F5344CB8AC3E}">
        <p14:creationId xmlns:p14="http://schemas.microsoft.com/office/powerpoint/2010/main" val="160864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7239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8880" y="331076"/>
            <a:ext cx="5601685" cy="6101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1181944" y="-11044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4" name="Line 29"/>
          <p:cNvSpPr>
            <a:spLocks noChangeShapeType="1"/>
          </p:cNvSpPr>
          <p:nvPr/>
        </p:nvSpPr>
        <p:spPr bwMode="auto">
          <a:xfrm flipH="1">
            <a:off x="5959365" y="4959858"/>
            <a:ext cx="1345946" cy="100874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25" name="CaixaDeTexto 24"/>
          <p:cNvSpPr txBox="1">
            <a:spLocks noChangeArrowheads="1"/>
          </p:cNvSpPr>
          <p:nvPr/>
        </p:nvSpPr>
        <p:spPr bwMode="auto">
          <a:xfrm>
            <a:off x="7337884" y="4802785"/>
            <a:ext cx="8838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400" b="1" dirty="0"/>
              <a:t>Ovário</a:t>
            </a:r>
          </a:p>
        </p:txBody>
      </p:sp>
      <p:grpSp>
        <p:nvGrpSpPr>
          <p:cNvPr id="6" name="Grupo 44"/>
          <p:cNvGrpSpPr>
            <a:grpSpLocks/>
          </p:cNvGrpSpPr>
          <p:nvPr/>
        </p:nvGrpSpPr>
        <p:grpSpPr bwMode="auto">
          <a:xfrm>
            <a:off x="7292510" y="4805439"/>
            <a:ext cx="300038" cy="300037"/>
            <a:chOff x="449705" y="2668249"/>
            <a:chExt cx="299803" cy="299803"/>
          </a:xfrm>
        </p:grpSpPr>
        <p:sp>
          <p:nvSpPr>
            <p:cNvPr id="27" name="Oval 26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28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sp>
        <p:nvSpPr>
          <p:cNvPr id="51" name="Line 29"/>
          <p:cNvSpPr>
            <a:spLocks noChangeShapeType="1"/>
          </p:cNvSpPr>
          <p:nvPr/>
        </p:nvSpPr>
        <p:spPr bwMode="auto">
          <a:xfrm flipH="1">
            <a:off x="6085490" y="4437993"/>
            <a:ext cx="1206062" cy="472965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54" name="CaixaDeTexto 53"/>
          <p:cNvSpPr txBox="1">
            <a:spLocks noChangeArrowheads="1"/>
          </p:cNvSpPr>
          <p:nvPr/>
        </p:nvSpPr>
        <p:spPr bwMode="auto">
          <a:xfrm>
            <a:off x="7337884" y="4282524"/>
            <a:ext cx="16090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400" b="1" dirty="0"/>
              <a:t>Trompa de Falópio</a:t>
            </a:r>
          </a:p>
        </p:txBody>
      </p:sp>
      <p:grpSp>
        <p:nvGrpSpPr>
          <p:cNvPr id="55" name="Grupo 44"/>
          <p:cNvGrpSpPr>
            <a:grpSpLocks/>
          </p:cNvGrpSpPr>
          <p:nvPr/>
        </p:nvGrpSpPr>
        <p:grpSpPr bwMode="auto">
          <a:xfrm>
            <a:off x="7292510" y="4285178"/>
            <a:ext cx="300038" cy="300037"/>
            <a:chOff x="449705" y="2668249"/>
            <a:chExt cx="299803" cy="299803"/>
          </a:xfrm>
        </p:grpSpPr>
        <p:sp>
          <p:nvSpPr>
            <p:cNvPr id="56" name="Oval 55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57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sp>
        <p:nvSpPr>
          <p:cNvPr id="58" name="Line 29"/>
          <p:cNvSpPr>
            <a:spLocks noChangeShapeType="1"/>
          </p:cNvSpPr>
          <p:nvPr/>
        </p:nvSpPr>
        <p:spPr bwMode="auto">
          <a:xfrm flipH="1">
            <a:off x="5738648" y="3903568"/>
            <a:ext cx="1550898" cy="975859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59" name="CaixaDeTexto 58"/>
          <p:cNvSpPr txBox="1">
            <a:spLocks noChangeArrowheads="1"/>
          </p:cNvSpPr>
          <p:nvPr/>
        </p:nvSpPr>
        <p:spPr bwMode="auto">
          <a:xfrm>
            <a:off x="7337884" y="3746496"/>
            <a:ext cx="8838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400" b="1" dirty="0"/>
              <a:t>Útero</a:t>
            </a:r>
          </a:p>
        </p:txBody>
      </p:sp>
      <p:grpSp>
        <p:nvGrpSpPr>
          <p:cNvPr id="60" name="Grupo 44"/>
          <p:cNvGrpSpPr>
            <a:grpSpLocks/>
          </p:cNvGrpSpPr>
          <p:nvPr/>
        </p:nvGrpSpPr>
        <p:grpSpPr bwMode="auto">
          <a:xfrm>
            <a:off x="7292510" y="3749150"/>
            <a:ext cx="300038" cy="300037"/>
            <a:chOff x="449705" y="2668249"/>
            <a:chExt cx="299803" cy="299803"/>
          </a:xfrm>
        </p:grpSpPr>
        <p:sp>
          <p:nvSpPr>
            <p:cNvPr id="61" name="Oval 60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2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sp>
        <p:nvSpPr>
          <p:cNvPr id="63" name="Line 29"/>
          <p:cNvSpPr>
            <a:spLocks noChangeShapeType="1"/>
          </p:cNvSpPr>
          <p:nvPr/>
        </p:nvSpPr>
        <p:spPr bwMode="auto">
          <a:xfrm flipH="1" flipV="1">
            <a:off x="5785945" y="5289331"/>
            <a:ext cx="1519366" cy="182907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64" name="CaixaDeTexto 63"/>
          <p:cNvSpPr txBox="1">
            <a:spLocks noChangeArrowheads="1"/>
          </p:cNvSpPr>
          <p:nvPr/>
        </p:nvSpPr>
        <p:spPr bwMode="auto">
          <a:xfrm>
            <a:off x="7337884" y="5315165"/>
            <a:ext cx="8838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1400" b="1" dirty="0"/>
              <a:t>Vagina</a:t>
            </a:r>
          </a:p>
        </p:txBody>
      </p:sp>
      <p:grpSp>
        <p:nvGrpSpPr>
          <p:cNvPr id="65" name="Grupo 44"/>
          <p:cNvGrpSpPr>
            <a:grpSpLocks/>
          </p:cNvGrpSpPr>
          <p:nvPr/>
        </p:nvGrpSpPr>
        <p:grpSpPr bwMode="auto">
          <a:xfrm>
            <a:off x="7292510" y="5317819"/>
            <a:ext cx="300038" cy="300037"/>
            <a:chOff x="449705" y="2668249"/>
            <a:chExt cx="299803" cy="299803"/>
          </a:xfrm>
        </p:grpSpPr>
        <p:sp>
          <p:nvSpPr>
            <p:cNvPr id="66" name="Oval 65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7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50" name="Rectângulo 49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52" name="CaixaDeTexto 51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380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1" grpId="0" animBg="1"/>
      <p:bldP spid="58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4972" y="217131"/>
            <a:ext cx="4354056" cy="428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41764" y="4570394"/>
            <a:ext cx="8654261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175" lvl="0" algn="just">
              <a:spcAft>
                <a:spcPts val="600"/>
              </a:spcAft>
              <a:buClr>
                <a:schemeClr val="tx1"/>
              </a:buClr>
            </a:pP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Ciclo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sexual ou menstrual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— Nas mulheres férteis, tem uma duração média de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28 dias 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e pode ser dividido em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ciclo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ovárico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e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ciclo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uterino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. </a:t>
            </a:r>
          </a:p>
          <a:p>
            <a:pPr marL="3175" lvl="0" algn="just">
              <a:spcAft>
                <a:spcPts val="600"/>
              </a:spcAft>
              <a:buClr>
                <a:schemeClr val="tx1"/>
              </a:buClr>
            </a:pPr>
            <a:r>
              <a:rPr lang="pt-PT" sz="2200" dirty="0">
                <a:latin typeface="Arial" pitchFamily="34" charset="0"/>
                <a:cs typeface="Arial" pitchFamily="34" charset="0"/>
              </a:rPr>
              <a:t>O início do ciclo é assinalado no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primeiro dia da menstruação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e termina no início da menstruação seguinte. </a:t>
            </a:r>
          </a:p>
        </p:txBody>
      </p:sp>
      <p:grpSp>
        <p:nvGrpSpPr>
          <p:cNvPr id="5" name="Grupo 4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6" name="Rectângulo 5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41765" y="4850970"/>
            <a:ext cx="86542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175" lvl="0" algn="just">
              <a:spcAft>
                <a:spcPts val="600"/>
              </a:spcAft>
              <a:buClr>
                <a:schemeClr val="tx1"/>
              </a:buClr>
            </a:pP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Ciclo</a:t>
            </a:r>
            <a:r>
              <a:rPr lang="pt-PT" sz="2200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ovárico</a:t>
            </a:r>
            <a:r>
              <a:rPr lang="pt-PT" sz="2200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— Conjunto de transformações que ocorrem no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ovário,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no decurso de um ciclo sexual, e que resultam na libertação de um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oócito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para a trompa de Falópio. 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42" y="1844297"/>
            <a:ext cx="9058558" cy="225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Line 29"/>
          <p:cNvSpPr>
            <a:spLocks noChangeShapeType="1"/>
          </p:cNvSpPr>
          <p:nvPr/>
        </p:nvSpPr>
        <p:spPr bwMode="auto">
          <a:xfrm flipH="1">
            <a:off x="4813000" y="1619571"/>
            <a:ext cx="45719" cy="1108129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14" name="CaixaDeTexto 13"/>
          <p:cNvSpPr txBox="1">
            <a:spLocks noChangeArrowheads="1"/>
          </p:cNvSpPr>
          <p:nvPr/>
        </p:nvSpPr>
        <p:spPr bwMode="auto">
          <a:xfrm>
            <a:off x="4362743" y="1340588"/>
            <a:ext cx="9454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Ovulação</a:t>
            </a:r>
          </a:p>
        </p:txBody>
      </p:sp>
      <p:sp>
        <p:nvSpPr>
          <p:cNvPr id="33" name="CaixaDeTexto 32"/>
          <p:cNvSpPr txBox="1">
            <a:spLocks noChangeArrowheads="1"/>
          </p:cNvSpPr>
          <p:nvPr/>
        </p:nvSpPr>
        <p:spPr bwMode="auto">
          <a:xfrm>
            <a:off x="3688595" y="3928804"/>
            <a:ext cx="105388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Ovulação</a:t>
            </a:r>
          </a:p>
        </p:txBody>
      </p:sp>
      <p:grpSp>
        <p:nvGrpSpPr>
          <p:cNvPr id="41" name="Grupo 40"/>
          <p:cNvGrpSpPr/>
          <p:nvPr/>
        </p:nvGrpSpPr>
        <p:grpSpPr>
          <a:xfrm>
            <a:off x="3506759" y="513053"/>
            <a:ext cx="2130482" cy="432220"/>
            <a:chOff x="4347275" y="542443"/>
            <a:chExt cx="2890434" cy="432220"/>
          </a:xfrm>
        </p:grpSpPr>
        <p:sp>
          <p:nvSpPr>
            <p:cNvPr id="42" name="Rectângulo arredondado 41"/>
            <p:cNvSpPr/>
            <p:nvPr/>
          </p:nvSpPr>
          <p:spPr>
            <a:xfrm>
              <a:off x="4347275" y="573437"/>
              <a:ext cx="2890434" cy="356461"/>
            </a:xfrm>
            <a:prstGeom prst="roundRect">
              <a:avLst>
                <a:gd name="adj" fmla="val 20999"/>
              </a:avLst>
            </a:prstGeom>
            <a:solidFill>
              <a:srgbClr val="4BAD87"/>
            </a:solidFill>
            <a:ln>
              <a:solidFill>
                <a:srgbClr val="4BAD8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3" name="Rectângulo 28"/>
            <p:cNvSpPr/>
            <p:nvPr/>
          </p:nvSpPr>
          <p:spPr>
            <a:xfrm>
              <a:off x="4355024" y="542443"/>
              <a:ext cx="2874936" cy="432220"/>
            </a:xfrm>
            <a:prstGeom prst="rect">
              <a:avLst/>
            </a:prstGeom>
          </p:spPr>
          <p:txBody>
            <a:bodyPr wrap="square" bIns="10800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pt-PT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Ciclo </a:t>
              </a:r>
              <a:r>
                <a:rPr lang="pt-PT" b="1" dirty="0" err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ovárico</a:t>
              </a:r>
              <a:endParaRPr lang="pt-PT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4" name="CaixaDeTexto 43"/>
          <p:cNvSpPr txBox="1">
            <a:spLocks noChangeArrowheads="1"/>
          </p:cNvSpPr>
          <p:nvPr/>
        </p:nvSpPr>
        <p:spPr bwMode="auto">
          <a:xfrm>
            <a:off x="8493071" y="3394112"/>
            <a:ext cx="51919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050" b="1" dirty="0"/>
              <a:t>Dias</a:t>
            </a:r>
          </a:p>
        </p:txBody>
      </p:sp>
      <p:grpSp>
        <p:nvGrpSpPr>
          <p:cNvPr id="45" name="Grupo 44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46" name="Rectângulo 45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47" name="CaixaDeTexto 46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41765" y="4850970"/>
            <a:ext cx="865426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175" lvl="0" algn="just">
              <a:spcAft>
                <a:spcPts val="600"/>
              </a:spcAft>
              <a:buClr>
                <a:schemeClr val="tx1"/>
              </a:buClr>
            </a:pP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Ciclo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uterino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— Conjunto de transformações que ocorrem no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útero,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 no decurso de um ciclo sexual, e que visam criar condições para a fixação do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embrião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35" y="1652825"/>
            <a:ext cx="8880529" cy="277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Line 29"/>
          <p:cNvSpPr>
            <a:spLocks noChangeShapeType="1"/>
          </p:cNvSpPr>
          <p:nvPr/>
        </p:nvSpPr>
        <p:spPr bwMode="auto">
          <a:xfrm flipH="1">
            <a:off x="767163" y="1883038"/>
            <a:ext cx="371962" cy="968643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6" name="CaixaDeTexto 5"/>
          <p:cNvSpPr txBox="1">
            <a:spLocks noChangeArrowheads="1"/>
          </p:cNvSpPr>
          <p:nvPr/>
        </p:nvSpPr>
        <p:spPr bwMode="auto">
          <a:xfrm>
            <a:off x="247944" y="1371579"/>
            <a:ext cx="18055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Descamação</a:t>
            </a:r>
            <a:br>
              <a:rPr lang="pt-PT" sz="1400" b="1" dirty="0"/>
            </a:br>
            <a:r>
              <a:rPr lang="pt-PT" sz="1400" b="1" dirty="0"/>
              <a:t>do </a:t>
            </a:r>
            <a:r>
              <a:rPr lang="pt-PT" sz="1400" b="1" dirty="0" err="1"/>
              <a:t>endométrio</a:t>
            </a:r>
            <a:endParaRPr lang="pt-PT" sz="1400" b="1" dirty="0"/>
          </a:p>
        </p:txBody>
      </p:sp>
      <p:grpSp>
        <p:nvGrpSpPr>
          <p:cNvPr id="8" name="Grupo 44"/>
          <p:cNvGrpSpPr>
            <a:grpSpLocks/>
          </p:cNvGrpSpPr>
          <p:nvPr/>
        </p:nvGrpSpPr>
        <p:grpSpPr bwMode="auto">
          <a:xfrm>
            <a:off x="998564" y="1589051"/>
            <a:ext cx="300038" cy="300037"/>
            <a:chOff x="449705" y="2668249"/>
            <a:chExt cx="299803" cy="299803"/>
          </a:xfrm>
        </p:grpSpPr>
        <p:sp>
          <p:nvSpPr>
            <p:cNvPr id="9" name="Oval 8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1" name="CaixaDeTexto 41"/>
            <p:cNvSpPr txBox="1">
              <a:spLocks noChangeArrowheads="1"/>
            </p:cNvSpPr>
            <p:nvPr/>
          </p:nvSpPr>
          <p:spPr bwMode="auto">
            <a:xfrm>
              <a:off x="507059" y="2672705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sp>
        <p:nvSpPr>
          <p:cNvPr id="12" name="Line 29"/>
          <p:cNvSpPr>
            <a:spLocks noChangeShapeType="1"/>
          </p:cNvSpPr>
          <p:nvPr/>
        </p:nvSpPr>
        <p:spPr bwMode="auto">
          <a:xfrm>
            <a:off x="3161652" y="1875289"/>
            <a:ext cx="92991" cy="1170122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2270472" y="1363830"/>
            <a:ext cx="18055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Reconstituição</a:t>
            </a:r>
          </a:p>
          <a:p>
            <a:pPr algn="ctr"/>
            <a:r>
              <a:rPr lang="pt-PT" sz="1400" b="1" dirty="0"/>
              <a:t>do </a:t>
            </a:r>
            <a:r>
              <a:rPr lang="pt-PT" sz="1400" b="1" dirty="0" err="1"/>
              <a:t>endométrio</a:t>
            </a:r>
            <a:endParaRPr lang="pt-PT" sz="1400" b="1" dirty="0"/>
          </a:p>
        </p:txBody>
      </p:sp>
      <p:grpSp>
        <p:nvGrpSpPr>
          <p:cNvPr id="14" name="Grupo 44"/>
          <p:cNvGrpSpPr>
            <a:grpSpLocks/>
          </p:cNvGrpSpPr>
          <p:nvPr/>
        </p:nvGrpSpPr>
        <p:grpSpPr bwMode="auto">
          <a:xfrm>
            <a:off x="3021092" y="1581302"/>
            <a:ext cx="300038" cy="300037"/>
            <a:chOff x="449705" y="2668249"/>
            <a:chExt cx="299803" cy="299803"/>
          </a:xfrm>
        </p:grpSpPr>
        <p:sp>
          <p:nvSpPr>
            <p:cNvPr id="15" name="Oval 14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6" name="CaixaDeTexto 41"/>
            <p:cNvSpPr txBox="1">
              <a:spLocks noChangeArrowheads="1"/>
            </p:cNvSpPr>
            <p:nvPr/>
          </p:nvSpPr>
          <p:spPr bwMode="auto">
            <a:xfrm>
              <a:off x="507059" y="2672705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sp>
        <p:nvSpPr>
          <p:cNvPr id="17" name="Line 29"/>
          <p:cNvSpPr>
            <a:spLocks noChangeShapeType="1"/>
          </p:cNvSpPr>
          <p:nvPr/>
        </p:nvSpPr>
        <p:spPr bwMode="auto">
          <a:xfrm>
            <a:off x="6641022" y="1464584"/>
            <a:ext cx="216978" cy="782664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18" name="CaixaDeTexto 17"/>
          <p:cNvSpPr txBox="1">
            <a:spLocks noChangeArrowheads="1"/>
          </p:cNvSpPr>
          <p:nvPr/>
        </p:nvSpPr>
        <p:spPr bwMode="auto">
          <a:xfrm>
            <a:off x="5749842" y="953125"/>
            <a:ext cx="18055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Preparação para a fixação do embrião</a:t>
            </a:r>
          </a:p>
        </p:txBody>
      </p:sp>
      <p:grpSp>
        <p:nvGrpSpPr>
          <p:cNvPr id="19" name="Grupo 44"/>
          <p:cNvGrpSpPr>
            <a:grpSpLocks/>
          </p:cNvGrpSpPr>
          <p:nvPr/>
        </p:nvGrpSpPr>
        <p:grpSpPr bwMode="auto">
          <a:xfrm>
            <a:off x="6500462" y="1170597"/>
            <a:ext cx="300038" cy="300037"/>
            <a:chOff x="449705" y="2668249"/>
            <a:chExt cx="299803" cy="299803"/>
          </a:xfrm>
        </p:grpSpPr>
        <p:sp>
          <p:nvSpPr>
            <p:cNvPr id="20" name="Oval 19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21" name="CaixaDeTexto 41"/>
            <p:cNvSpPr txBox="1">
              <a:spLocks noChangeArrowheads="1"/>
            </p:cNvSpPr>
            <p:nvPr/>
          </p:nvSpPr>
          <p:spPr bwMode="auto">
            <a:xfrm>
              <a:off x="507059" y="2672705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grpSp>
        <p:nvGrpSpPr>
          <p:cNvPr id="34" name="Grupo 33"/>
          <p:cNvGrpSpPr/>
          <p:nvPr/>
        </p:nvGrpSpPr>
        <p:grpSpPr>
          <a:xfrm>
            <a:off x="3506759" y="513053"/>
            <a:ext cx="2130482" cy="432220"/>
            <a:chOff x="4347275" y="542443"/>
            <a:chExt cx="2890434" cy="432220"/>
          </a:xfrm>
        </p:grpSpPr>
        <p:sp>
          <p:nvSpPr>
            <p:cNvPr id="35" name="Rectângulo arredondado 34"/>
            <p:cNvSpPr/>
            <p:nvPr/>
          </p:nvSpPr>
          <p:spPr>
            <a:xfrm>
              <a:off x="4347275" y="573437"/>
              <a:ext cx="2890434" cy="356461"/>
            </a:xfrm>
            <a:prstGeom prst="roundRect">
              <a:avLst>
                <a:gd name="adj" fmla="val 20999"/>
              </a:avLst>
            </a:prstGeom>
            <a:solidFill>
              <a:srgbClr val="4BAD87"/>
            </a:solidFill>
            <a:ln>
              <a:solidFill>
                <a:srgbClr val="4BAD8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6" name="Rectângulo 28"/>
            <p:cNvSpPr/>
            <p:nvPr/>
          </p:nvSpPr>
          <p:spPr>
            <a:xfrm>
              <a:off x="4355024" y="542443"/>
              <a:ext cx="2874936" cy="432220"/>
            </a:xfrm>
            <a:prstGeom prst="rect">
              <a:avLst/>
            </a:prstGeom>
          </p:spPr>
          <p:txBody>
            <a:bodyPr wrap="square" bIns="10800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pt-PT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Ciclo uterino</a:t>
              </a:r>
              <a:endParaRPr lang="pt-PT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7" name="CaixaDeTexto 36"/>
          <p:cNvSpPr txBox="1">
            <a:spLocks noChangeArrowheads="1"/>
          </p:cNvSpPr>
          <p:nvPr/>
        </p:nvSpPr>
        <p:spPr bwMode="auto">
          <a:xfrm>
            <a:off x="8493071" y="3804817"/>
            <a:ext cx="51919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050" b="1" dirty="0"/>
              <a:t>Dias</a:t>
            </a:r>
          </a:p>
        </p:txBody>
      </p:sp>
      <p:grpSp>
        <p:nvGrpSpPr>
          <p:cNvPr id="38" name="Grupo 37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39" name="Rectângulo 38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40" name="CaixaDeTexto 39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28"/>
          <p:cNvSpPr/>
          <p:nvPr/>
        </p:nvSpPr>
        <p:spPr>
          <a:xfrm>
            <a:off x="247656" y="5649997"/>
            <a:ext cx="8648689" cy="432220"/>
          </a:xfrm>
          <a:prstGeom prst="rect">
            <a:avLst/>
          </a:prstGeom>
        </p:spPr>
        <p:txBody>
          <a:bodyPr wrap="square" bIns="108000">
            <a:spAutoFit/>
          </a:bodyPr>
          <a:lstStyle/>
          <a:p>
            <a:pPr algn="ctr"/>
            <a:r>
              <a:rPr lang="pt-PT" dirty="0">
                <a:latin typeface="Arial" pitchFamily="34" charset="0"/>
                <a:cs typeface="Arial" pitchFamily="34" charset="0"/>
              </a:rPr>
              <a:t>Acontecimentos marcantes do ciclo sexual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96" y="839357"/>
            <a:ext cx="9045604" cy="459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upo 4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6" name="Rectângulo 5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0319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6" y="492227"/>
            <a:ext cx="8646694" cy="5044696"/>
          </a:xfrm>
          <a:prstGeom prst="roundRect">
            <a:avLst>
              <a:gd name="adj" fmla="val 314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ângulo 28"/>
          <p:cNvSpPr/>
          <p:nvPr/>
        </p:nvSpPr>
        <p:spPr>
          <a:xfrm>
            <a:off x="247656" y="5649997"/>
            <a:ext cx="8648689" cy="432220"/>
          </a:xfrm>
          <a:prstGeom prst="rect">
            <a:avLst/>
          </a:prstGeom>
        </p:spPr>
        <p:txBody>
          <a:bodyPr wrap="square" bIns="108000">
            <a:spAutoFit/>
          </a:bodyPr>
          <a:lstStyle/>
          <a:p>
            <a:pPr algn="ctr"/>
            <a:r>
              <a:rPr lang="pt-PT" dirty="0">
                <a:latin typeface="Arial" pitchFamily="34" charset="0"/>
                <a:cs typeface="Arial" pitchFamily="34" charset="0"/>
              </a:rPr>
              <a:t>Regulação hormonal do ciclo sexual feminino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8" name="Rectângulo 7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2066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335" y="433954"/>
            <a:ext cx="5347330" cy="533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ircular 5"/>
          <p:cNvSpPr/>
          <p:nvPr/>
        </p:nvSpPr>
        <p:spPr>
          <a:xfrm>
            <a:off x="2316998" y="945397"/>
            <a:ext cx="4479010" cy="4479010"/>
          </a:xfrm>
          <a:prstGeom prst="pie">
            <a:avLst>
              <a:gd name="adj1" fmla="val 19352356"/>
              <a:gd name="adj2" fmla="val 16200000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3" name="Circular 12"/>
          <p:cNvSpPr/>
          <p:nvPr/>
        </p:nvSpPr>
        <p:spPr>
          <a:xfrm>
            <a:off x="2316998" y="945397"/>
            <a:ext cx="4479010" cy="4479010"/>
          </a:xfrm>
          <a:prstGeom prst="pie">
            <a:avLst>
              <a:gd name="adj1" fmla="val 7690940"/>
              <a:gd name="adj2" fmla="val 1575238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1" name="CaixaDeTexto 20"/>
          <p:cNvSpPr txBox="1">
            <a:spLocks noChangeArrowheads="1"/>
          </p:cNvSpPr>
          <p:nvPr/>
        </p:nvSpPr>
        <p:spPr bwMode="auto">
          <a:xfrm>
            <a:off x="3001163" y="5657217"/>
            <a:ext cx="39033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Possibilidade muito elevada de fecundação</a:t>
            </a:r>
          </a:p>
        </p:txBody>
      </p:sp>
      <p:sp>
        <p:nvSpPr>
          <p:cNvPr id="22" name="CaixaDeTexto 21"/>
          <p:cNvSpPr txBox="1">
            <a:spLocks noChangeArrowheads="1"/>
          </p:cNvSpPr>
          <p:nvPr/>
        </p:nvSpPr>
        <p:spPr bwMode="auto">
          <a:xfrm>
            <a:off x="6496034" y="4634328"/>
            <a:ext cx="16638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err="1"/>
              <a:t>Espermatozoides</a:t>
            </a:r>
            <a:r>
              <a:rPr lang="pt-PT" sz="1400" b="1" dirty="0"/>
              <a:t> vivos e ovulação precoce</a:t>
            </a:r>
          </a:p>
        </p:txBody>
      </p:sp>
      <p:sp>
        <p:nvSpPr>
          <p:cNvPr id="23" name="CaixaDeTexto 22"/>
          <p:cNvSpPr txBox="1">
            <a:spLocks noChangeArrowheads="1"/>
          </p:cNvSpPr>
          <p:nvPr/>
        </p:nvSpPr>
        <p:spPr bwMode="auto">
          <a:xfrm>
            <a:off x="1683810" y="5432490"/>
            <a:ext cx="16638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err="1"/>
              <a:t>Espermatozoides</a:t>
            </a:r>
            <a:r>
              <a:rPr lang="pt-PT" sz="1400" b="1" dirty="0"/>
              <a:t> vivos e ovulação tardia</a:t>
            </a:r>
          </a:p>
        </p:txBody>
      </p:sp>
      <p:sp>
        <p:nvSpPr>
          <p:cNvPr id="24" name="Arco 23"/>
          <p:cNvSpPr/>
          <p:nvPr/>
        </p:nvSpPr>
        <p:spPr>
          <a:xfrm>
            <a:off x="2549472" y="1177874"/>
            <a:ext cx="4008716" cy="4029559"/>
          </a:xfrm>
          <a:prstGeom prst="arc">
            <a:avLst>
              <a:gd name="adj1" fmla="val 16200000"/>
              <a:gd name="adj2" fmla="val 19353465"/>
            </a:avLst>
          </a:prstGeom>
          <a:ln w="57150">
            <a:solidFill>
              <a:schemeClr val="bg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Arco 24"/>
          <p:cNvSpPr/>
          <p:nvPr/>
        </p:nvSpPr>
        <p:spPr>
          <a:xfrm rot="9916418">
            <a:off x="2549472" y="1177874"/>
            <a:ext cx="4008716" cy="4029559"/>
          </a:xfrm>
          <a:prstGeom prst="arc">
            <a:avLst>
              <a:gd name="adj1" fmla="val 13282643"/>
              <a:gd name="adj2" fmla="val 19353465"/>
            </a:avLst>
          </a:prstGeom>
          <a:ln w="57150">
            <a:solidFill>
              <a:schemeClr val="bg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 rot="1604838">
            <a:off x="4700813" y="1537250"/>
            <a:ext cx="12348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Menstruação</a:t>
            </a:r>
          </a:p>
        </p:txBody>
      </p:sp>
      <p:grpSp>
        <p:nvGrpSpPr>
          <p:cNvPr id="9" name="Grupo 44"/>
          <p:cNvGrpSpPr>
            <a:grpSpLocks/>
          </p:cNvGrpSpPr>
          <p:nvPr/>
        </p:nvGrpSpPr>
        <p:grpSpPr bwMode="auto">
          <a:xfrm>
            <a:off x="5299342" y="1248093"/>
            <a:ext cx="300038" cy="300037"/>
            <a:chOff x="449705" y="2668249"/>
            <a:chExt cx="299803" cy="299803"/>
          </a:xfrm>
        </p:grpSpPr>
        <p:sp>
          <p:nvSpPr>
            <p:cNvPr id="11" name="Oval 10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CaixaDeTexto 41"/>
            <p:cNvSpPr txBox="1">
              <a:spLocks noChangeArrowheads="1"/>
            </p:cNvSpPr>
            <p:nvPr/>
          </p:nvSpPr>
          <p:spPr bwMode="auto">
            <a:xfrm>
              <a:off x="507059" y="2672705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sp>
        <p:nvSpPr>
          <p:cNvPr id="15" name="CaixaDeTexto 14"/>
          <p:cNvSpPr txBox="1">
            <a:spLocks noChangeArrowheads="1"/>
          </p:cNvSpPr>
          <p:nvPr/>
        </p:nvSpPr>
        <p:spPr bwMode="auto">
          <a:xfrm rot="21384283">
            <a:off x="4132541" y="4696322"/>
            <a:ext cx="12348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/>
              <a:t>Período fértil</a:t>
            </a:r>
          </a:p>
        </p:txBody>
      </p:sp>
      <p:grpSp>
        <p:nvGrpSpPr>
          <p:cNvPr id="16" name="Grupo 44"/>
          <p:cNvGrpSpPr>
            <a:grpSpLocks/>
          </p:cNvGrpSpPr>
          <p:nvPr/>
        </p:nvGrpSpPr>
        <p:grpSpPr bwMode="auto">
          <a:xfrm>
            <a:off x="4622582" y="5027096"/>
            <a:ext cx="300038" cy="300037"/>
            <a:chOff x="449705" y="2668249"/>
            <a:chExt cx="299803" cy="299803"/>
          </a:xfrm>
        </p:grpSpPr>
        <p:sp>
          <p:nvSpPr>
            <p:cNvPr id="17" name="Oval 16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4BA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8" name="CaixaDeTexto 41"/>
            <p:cNvSpPr txBox="1">
              <a:spLocks noChangeArrowheads="1"/>
            </p:cNvSpPr>
            <p:nvPr/>
          </p:nvSpPr>
          <p:spPr bwMode="auto">
            <a:xfrm>
              <a:off x="507059" y="2672705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</a:p>
          </p:txBody>
        </p:sp>
      </p:grpSp>
      <p:grpSp>
        <p:nvGrpSpPr>
          <p:cNvPr id="26" name="Grupo 25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27" name="Rectângulo 26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28" name="CaixaDeTexto 27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3" grpId="1" animBg="1"/>
      <p:bldP spid="21" grpId="0"/>
      <p:bldP spid="22" grpId="0"/>
      <p:bldP spid="23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41766" y="4850970"/>
            <a:ext cx="865426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175" lvl="0" algn="just">
              <a:spcAft>
                <a:spcPts val="600"/>
              </a:spcAft>
              <a:buClr>
                <a:schemeClr val="tx1"/>
              </a:buClr>
            </a:pPr>
            <a:r>
              <a:rPr lang="pt-PT" sz="2200" dirty="0">
                <a:latin typeface="Arial" pitchFamily="34" charset="0"/>
                <a:cs typeface="Arial" pitchFamily="34" charset="0"/>
              </a:rPr>
              <a:t>No ciclo menstrual pode ser identificado um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período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pt-PT" sz="2200" b="1" dirty="0">
                <a:solidFill>
                  <a:srgbClr val="4BAD87"/>
                </a:solidFill>
                <a:latin typeface="Arial" pitchFamily="34" charset="0"/>
                <a:cs typeface="Arial" pitchFamily="34" charset="0"/>
              </a:rPr>
              <a:t>fértil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em torno do dia da ovulação, que ocorre no 14.</a:t>
            </a:r>
            <a:r>
              <a:rPr lang="pt-PT" sz="2200" baseline="30000" dirty="0">
                <a:latin typeface="Arial" pitchFamily="34" charset="0"/>
                <a:cs typeface="Arial" pitchFamily="34" charset="0"/>
              </a:rPr>
              <a:t>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dia do ciclo. Em mulheres com ciclos regulares de 28 dias, o período fértil situa-se entre o 10.</a:t>
            </a:r>
            <a:r>
              <a:rPr lang="pt-PT" sz="2200" baseline="30000" dirty="0">
                <a:latin typeface="Arial" pitchFamily="34" charset="0"/>
                <a:cs typeface="Arial" pitchFamily="34" charset="0"/>
              </a:rPr>
              <a:t>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 e o 17.</a:t>
            </a:r>
            <a:r>
              <a:rPr lang="pt-PT" sz="2200" baseline="30000" dirty="0">
                <a:latin typeface="Arial" pitchFamily="34" charset="0"/>
                <a:cs typeface="Arial" pitchFamily="34" charset="0"/>
              </a:rPr>
              <a:t>o</a:t>
            </a:r>
            <a:r>
              <a:rPr lang="pt-PT" sz="2200" dirty="0">
                <a:latin typeface="Arial" pitchFamily="34" charset="0"/>
                <a:cs typeface="Arial" pitchFamily="34" charset="0"/>
              </a:rPr>
              <a:t> dias do ciclo.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4972" y="317715"/>
            <a:ext cx="4354056" cy="428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upo 5"/>
          <p:cNvGrpSpPr/>
          <p:nvPr/>
        </p:nvGrpSpPr>
        <p:grpSpPr>
          <a:xfrm>
            <a:off x="0" y="6432442"/>
            <a:ext cx="9144000" cy="425560"/>
            <a:chOff x="0" y="6432442"/>
            <a:chExt cx="9144000" cy="425560"/>
          </a:xfrm>
        </p:grpSpPr>
        <p:sp>
          <p:nvSpPr>
            <p:cNvPr id="8" name="Rectângulo 7"/>
            <p:cNvSpPr/>
            <p:nvPr/>
          </p:nvSpPr>
          <p:spPr>
            <a:xfrm rot="5400000">
              <a:off x="4359220" y="2073222"/>
              <a:ext cx="425560" cy="9144000"/>
            </a:xfrm>
            <a:prstGeom prst="rect">
              <a:avLst/>
            </a:prstGeom>
            <a:solidFill>
              <a:srgbClr val="B7C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938528" y="6537500"/>
              <a:ext cx="72054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400" b="1" dirty="0"/>
                <a:t>Projeto de Educação Sexual de Turma – 8º 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9970</TotalTime>
  <Words>337</Words>
  <Application>Microsoft Office PowerPoint</Application>
  <PresentationFormat>Apresentação no Ecrã (4:3)</PresentationFormat>
  <Paragraphs>65</Paragraphs>
  <Slides>11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5" baseType="lpstr">
      <vt:lpstr>Arial</vt:lpstr>
      <vt:lpstr>Arial Rounded MT Bold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José Salsa</dc:creator>
  <cp:lastModifiedBy>José Carlos A. Fernandes</cp:lastModifiedBy>
  <cp:revision>259</cp:revision>
  <dcterms:created xsi:type="dcterms:W3CDTF">2014-03-11T17:02:37Z</dcterms:created>
  <dcterms:modified xsi:type="dcterms:W3CDTF">2018-09-27T08:37:00Z</dcterms:modified>
</cp:coreProperties>
</file>